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4390"/>
    <p:restoredTop sz="99876"/>
  </p:normalViewPr>
  <p:slideViewPr>
    <p:cSldViewPr snapToGrid="0">
      <p:cViewPr>
        <p:scale>
          <a:sx n="110" d="100"/>
          <a:sy n="110" d="100"/>
        </p:scale>
        <p:origin x="1500" y="58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00C173-BD2D-4F9B-A56D-CFEB402DB3D8}" type="datetime1">
              <a:rPr lang="ko-KR" altLang="en-US"/>
              <a:pPr lvl="0">
                <a:defRPr lang="ko-KR" altLang="en-US"/>
              </a:pPr>
              <a:t>2018-10-10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27D87C03-054B-4F42-9E8E-8D8FD98DE8A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2016-04-11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776568" y="6590670"/>
            <a:ext cx="24112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" altLang="en-US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ⓒ </a:t>
            </a:r>
            <a:r>
              <a:rPr lang="en-US" altLang="ko" sz="11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 HEEYA all rights reserved.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.png"  /><Relationship Id="rId11" Type="http://schemas.openxmlformats.org/officeDocument/2006/relationships/video" Target="../media/media4.mp4"  /><Relationship Id="rId12" Type="http://schemas.microsoft.com/office/2007/relationships/media" Target="../media/media4.mp4"  /><Relationship Id="rId13" Type="http://schemas.openxmlformats.org/officeDocument/2006/relationships/image" Target="../media/image4.png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3.png"  /><Relationship Id="rId8" Type="http://schemas.openxmlformats.org/officeDocument/2006/relationships/video" Target="../media/media3.mp4"  /><Relationship Id="rId9" Type="http://schemas.microsoft.com/office/2007/relationships/media" Target="../media/media3.mp4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29867" y="3429000"/>
            <a:ext cx="4986473" cy="436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300" b="0" spc="600">
                <a:latin typeface="배달의민족 도현"/>
                <a:ea typeface="배달의민족 도현"/>
              </a:rPr>
              <a:t>moviepy </a:t>
            </a:r>
            <a:r>
              <a:rPr lang="ko-KR" altLang="en-US" sz="2300" b="0" spc="600">
                <a:latin typeface="배달의민족 도현"/>
                <a:ea typeface="배달의민족 도현"/>
              </a:rPr>
              <a:t>및 영상 제공 </a:t>
            </a:r>
            <a:r>
              <a:rPr lang="en-US" altLang="ko-KR" sz="2300" b="0" spc="600">
                <a:latin typeface="배달의민족 도현"/>
                <a:ea typeface="배달의민족 도현"/>
              </a:rPr>
              <a:t>web</a:t>
            </a:r>
            <a:endParaRPr lang="en-US" altLang="ko-KR" sz="2300" b="0" spc="600">
              <a:latin typeface="배달의민족 도현"/>
              <a:ea typeface="배달의민족 도현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83763" y="4215855"/>
            <a:ext cx="30566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0" spc="600">
                <a:latin typeface="-윤고딕310"/>
                <a:ea typeface="-윤고딕310"/>
              </a:rPr>
              <a:t>201600726 </a:t>
            </a:r>
            <a:r>
              <a:rPr lang="ko-KR" altLang="en-US" b="0" spc="600">
                <a:latin typeface="-윤고딕310"/>
                <a:ea typeface="-윤고딕310"/>
              </a:rPr>
              <a:t>김정민</a:t>
            </a:r>
            <a:endParaRPr lang="ko-KR" altLang="en-US" b="0" spc="600">
              <a:latin typeface="-윤고딕310"/>
              <a:ea typeface="-윤고딕310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94997" y="3311955"/>
            <a:ext cx="279261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600" b="0" spc="600">
                <a:latin typeface="배달의민족 도현"/>
                <a:ea typeface="배달의민족 도현"/>
              </a:rPr>
              <a:t>감사합니다</a:t>
            </a:r>
            <a:endParaRPr lang="ko-KR" altLang="en-US" sz="3600" b="0" spc="600">
              <a:latin typeface="배달의민족 도현"/>
              <a:ea typeface="배달의민족 도현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5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8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3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 rot="0"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 rot="0"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32933" y="625754"/>
            <a:ext cx="2633201" cy="44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0" spc="600">
                <a:latin typeface="-윤고딕310"/>
                <a:ea typeface="-윤고딕310"/>
              </a:rPr>
              <a:t>CONTENTS</a:t>
            </a:r>
            <a:endParaRPr lang="en-US" altLang="ko-KR" sz="2400" b="0" spc="600">
              <a:latin typeface="-윤고딕310"/>
              <a:ea typeface="-윤고딕31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1104424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>
          <a:xfrm rot="19588220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05218" y="2087219"/>
            <a:ext cx="4287147" cy="3873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2597" y="3011775"/>
            <a:ext cx="5786805" cy="38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6967" y="3962986"/>
            <a:ext cx="3912498" cy="3943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36965" y="4890485"/>
            <a:ext cx="6405932" cy="39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878072" y="1104424"/>
            <a:ext cx="0" cy="52364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/>
          <p:nvPr/>
        </p:nvSpPr>
        <p:spPr>
          <a:xfrm rot="3259799">
            <a:off x="2569032" y="1915535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" name="Freeform 47"/>
          <p:cNvSpPr/>
          <p:nvPr/>
        </p:nvSpPr>
        <p:spPr>
          <a:xfrm rot="3259799">
            <a:off x="2558452" y="2879460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" name="Freeform 47"/>
          <p:cNvSpPr/>
          <p:nvPr/>
        </p:nvSpPr>
        <p:spPr>
          <a:xfrm rot="3259799">
            <a:off x="2545751" y="3855893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2" name="Freeform 47"/>
          <p:cNvSpPr/>
          <p:nvPr/>
        </p:nvSpPr>
        <p:spPr>
          <a:xfrm rot="3259799">
            <a:off x="2551041" y="4787919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>
          <a:xfrm rot="19322388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1" name="Freeform 47"/>
          <p:cNvSpPr/>
          <p:nvPr/>
        </p:nvSpPr>
        <p:spPr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3" name="Freeform 497"/>
          <p:cNvSpPr/>
          <p:nvPr/>
        </p:nvSpPr>
        <p:spPr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7" name="Freeform 497"/>
          <p:cNvSpPr/>
          <p:nvPr/>
        </p:nvSpPr>
        <p:spPr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2843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 b="0" spc="300">
                <a:latin typeface="-윤고딕310"/>
                <a:ea typeface="-윤고딕310"/>
              </a:rPr>
              <a:t>1. </a:t>
            </a:r>
            <a:r>
              <a:rPr lang="en-US" altLang="ko-KR" sz="2000" b="0" spc="300">
                <a:latin typeface="-윤고딕310"/>
                <a:ea typeface="-윤고딕310"/>
              </a:rPr>
              <a:t>Movipy</a:t>
            </a:r>
            <a:r>
              <a:rPr lang="ko-KR" altLang="en-US" sz="2000" b="0" spc="300">
                <a:latin typeface="-윤고딕310"/>
                <a:ea typeface="-윤고딕310"/>
              </a:rPr>
              <a:t> &amp;</a:t>
            </a:r>
            <a:r>
              <a:rPr lang="en-US" altLang="ko-KR" sz="2000" b="0" spc="300">
                <a:latin typeface="-윤고딕310"/>
                <a:ea typeface="-윤고딕310"/>
              </a:rPr>
              <a:t> Pydub modules</a:t>
            </a:r>
            <a:endParaRPr lang="en-US" altLang="ko-KR" sz="2000" b="0" spc="300">
              <a:latin typeface="-윤고딕310"/>
              <a:ea typeface="-윤고딕310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4509" y="1567211"/>
            <a:ext cx="3236545" cy="901126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764647" y="2762801"/>
            <a:ext cx="5331353" cy="16739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Moviepy</a:t>
            </a:r>
            <a:r>
              <a:rPr lang="ko-KR" altLang="en-US"/>
              <a:t>는 동영상을 편집하기 위한 기본 </a:t>
            </a:r>
            <a:r>
              <a:rPr lang="en-US" altLang="ko-KR"/>
              <a:t>tool</a:t>
            </a:r>
            <a:r>
              <a:rPr lang="ko-KR" altLang="en-US"/>
              <a:t>들을 제공하는 </a:t>
            </a:r>
            <a:r>
              <a:rPr lang="en-US" altLang="ko-KR"/>
              <a:t>python module</a:t>
            </a:r>
            <a:r>
              <a:rPr lang="ko-KR" altLang="en-US"/>
              <a:t>이다. </a:t>
            </a:r>
            <a:r>
              <a:rPr lang="en-US" altLang="ko-KR" sz="1600"/>
              <a:t>(EX, cuts, concatenations, title insertions), video compositing (a.k.a. non-linear editing), video processing, or to create advanced effects.)</a:t>
            </a:r>
            <a:r>
              <a:rPr lang="en-US" altLang="ko-KR"/>
              <a:t> GIF</a:t>
            </a:r>
            <a:r>
              <a:rPr lang="ko-KR" altLang="en-US"/>
              <a:t> 파일을 포함한 기본 </a:t>
            </a:r>
            <a:r>
              <a:rPr lang="en-US" altLang="ko-KR"/>
              <a:t>video file format</a:t>
            </a:r>
            <a:r>
              <a:rPr lang="ko-KR" altLang="en-US"/>
              <a:t>들을 다룰 수 있다.</a:t>
            </a:r>
            <a:endParaRPr lang="ko-KR" altLang="en-US"/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l="28510" t="32570" r="31900" b="35360"/>
          <a:stretch>
            <a:fillRect/>
          </a:stretch>
        </p:blipFill>
        <p:spPr>
          <a:xfrm>
            <a:off x="7341466" y="1359804"/>
            <a:ext cx="2545773" cy="1084310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5831" h="398859">
                <a:moveTo>
                  <a:pt x="918500" y="320821"/>
                </a:moveTo>
                <a:cubicBezTo>
                  <a:pt x="918500" y="309838"/>
                  <a:pt x="919078" y="168214"/>
                  <a:pt x="918500" y="156075"/>
                </a:cubicBezTo>
                <a:cubicBezTo>
                  <a:pt x="917922" y="143936"/>
                  <a:pt x="910991" y="141045"/>
                  <a:pt x="909836" y="138733"/>
                </a:cubicBezTo>
                <a:cubicBezTo>
                  <a:pt x="908681" y="136421"/>
                  <a:pt x="901747" y="124281"/>
                  <a:pt x="901170" y="121391"/>
                </a:cubicBezTo>
                <a:cubicBezTo>
                  <a:pt x="900592" y="118501"/>
                  <a:pt x="901747" y="97691"/>
                  <a:pt x="901170" y="95379"/>
                </a:cubicBezTo>
                <a:cubicBezTo>
                  <a:pt x="900592" y="93067"/>
                  <a:pt x="893081" y="87864"/>
                  <a:pt x="892504" y="86708"/>
                </a:cubicBezTo>
                <a:cubicBezTo>
                  <a:pt x="891926" y="85552"/>
                  <a:pt x="893659" y="79193"/>
                  <a:pt x="892504" y="78037"/>
                </a:cubicBezTo>
                <a:cubicBezTo>
                  <a:pt x="891347" y="76881"/>
                  <a:pt x="876330" y="71100"/>
                  <a:pt x="875175" y="69366"/>
                </a:cubicBezTo>
                <a:cubicBezTo>
                  <a:pt x="874019" y="67632"/>
                  <a:pt x="875753" y="53759"/>
                  <a:pt x="875175" y="52025"/>
                </a:cubicBezTo>
                <a:cubicBezTo>
                  <a:pt x="874597" y="50291"/>
                  <a:pt x="867665" y="43932"/>
                  <a:pt x="866510" y="43354"/>
                </a:cubicBezTo>
                <a:cubicBezTo>
                  <a:pt x="865353" y="42776"/>
                  <a:pt x="858999" y="44510"/>
                  <a:pt x="857844" y="43354"/>
                </a:cubicBezTo>
                <a:cubicBezTo>
                  <a:pt x="856687" y="42198"/>
                  <a:pt x="850335" y="27746"/>
                  <a:pt x="849180" y="26012"/>
                </a:cubicBezTo>
                <a:cubicBezTo>
                  <a:pt x="848025" y="24278"/>
                  <a:pt x="843403" y="18497"/>
                  <a:pt x="840515" y="17341"/>
                </a:cubicBezTo>
                <a:cubicBezTo>
                  <a:pt x="837626" y="16185"/>
                  <a:pt x="809898" y="9826"/>
                  <a:pt x="805854" y="8670"/>
                </a:cubicBezTo>
                <a:cubicBezTo>
                  <a:pt x="801810" y="7514"/>
                  <a:pt x="794300" y="578"/>
                  <a:pt x="779859" y="0"/>
                </a:cubicBezTo>
                <a:cubicBezTo>
                  <a:pt x="765417" y="-578"/>
                  <a:pt x="602513" y="-1156"/>
                  <a:pt x="589227" y="0"/>
                </a:cubicBezTo>
                <a:cubicBezTo>
                  <a:pt x="575941" y="1156"/>
                  <a:pt x="584606" y="16185"/>
                  <a:pt x="580562" y="17341"/>
                </a:cubicBezTo>
                <a:cubicBezTo>
                  <a:pt x="576518" y="18497"/>
                  <a:pt x="532614" y="16763"/>
                  <a:pt x="528572" y="17341"/>
                </a:cubicBezTo>
                <a:cubicBezTo>
                  <a:pt x="524527" y="17919"/>
                  <a:pt x="521060" y="25434"/>
                  <a:pt x="519906" y="26012"/>
                </a:cubicBezTo>
                <a:cubicBezTo>
                  <a:pt x="518749" y="26590"/>
                  <a:pt x="513549" y="25434"/>
                  <a:pt x="511240" y="26012"/>
                </a:cubicBezTo>
                <a:cubicBezTo>
                  <a:pt x="508928" y="26590"/>
                  <a:pt x="487555" y="34105"/>
                  <a:pt x="485245" y="34683"/>
                </a:cubicBezTo>
                <a:cubicBezTo>
                  <a:pt x="482934" y="35261"/>
                  <a:pt x="477734" y="34105"/>
                  <a:pt x="476580" y="34683"/>
                </a:cubicBezTo>
                <a:cubicBezTo>
                  <a:pt x="475423" y="35261"/>
                  <a:pt x="469070" y="42198"/>
                  <a:pt x="467916" y="43354"/>
                </a:cubicBezTo>
                <a:cubicBezTo>
                  <a:pt x="466760" y="44510"/>
                  <a:pt x="462716" y="51447"/>
                  <a:pt x="459250" y="52025"/>
                </a:cubicBezTo>
                <a:cubicBezTo>
                  <a:pt x="455783" y="52603"/>
                  <a:pt x="419389" y="51447"/>
                  <a:pt x="415923" y="52025"/>
                </a:cubicBezTo>
                <a:cubicBezTo>
                  <a:pt x="412457" y="52603"/>
                  <a:pt x="411302" y="59539"/>
                  <a:pt x="407259" y="60696"/>
                </a:cubicBezTo>
                <a:cubicBezTo>
                  <a:pt x="403216" y="61852"/>
                  <a:pt x="361045" y="68788"/>
                  <a:pt x="355269" y="69366"/>
                </a:cubicBezTo>
                <a:cubicBezTo>
                  <a:pt x="349492" y="69944"/>
                  <a:pt x="324074" y="68788"/>
                  <a:pt x="320608" y="69366"/>
                </a:cubicBezTo>
                <a:cubicBezTo>
                  <a:pt x="317142" y="69944"/>
                  <a:pt x="323496" y="77459"/>
                  <a:pt x="303278" y="78037"/>
                </a:cubicBezTo>
                <a:cubicBezTo>
                  <a:pt x="283059" y="78615"/>
                  <a:pt x="37548" y="77459"/>
                  <a:pt x="17330" y="78037"/>
                </a:cubicBezTo>
                <a:cubicBezTo>
                  <a:pt x="-2889" y="78615"/>
                  <a:pt x="1154" y="77459"/>
                  <a:pt x="0" y="86708"/>
                </a:cubicBezTo>
                <a:cubicBezTo>
                  <a:pt x="-1156" y="95957"/>
                  <a:pt x="-578" y="207522"/>
                  <a:pt x="0" y="216771"/>
                </a:cubicBezTo>
                <a:cubicBezTo>
                  <a:pt x="576" y="226020"/>
                  <a:pt x="7508" y="224286"/>
                  <a:pt x="8664" y="225442"/>
                </a:cubicBezTo>
                <a:cubicBezTo>
                  <a:pt x="9819" y="226598"/>
                  <a:pt x="16751" y="231800"/>
                  <a:pt x="17330" y="234113"/>
                </a:cubicBezTo>
                <a:cubicBezTo>
                  <a:pt x="17906" y="236425"/>
                  <a:pt x="16173" y="257813"/>
                  <a:pt x="17330" y="260125"/>
                </a:cubicBezTo>
                <a:cubicBezTo>
                  <a:pt x="18484" y="262437"/>
                  <a:pt x="32926" y="267062"/>
                  <a:pt x="34660" y="268796"/>
                </a:cubicBezTo>
                <a:cubicBezTo>
                  <a:pt x="36392" y="270530"/>
                  <a:pt x="42169" y="284403"/>
                  <a:pt x="43325" y="286138"/>
                </a:cubicBezTo>
                <a:cubicBezTo>
                  <a:pt x="44480" y="287872"/>
                  <a:pt x="50257" y="294231"/>
                  <a:pt x="51990" y="294809"/>
                </a:cubicBezTo>
                <a:cubicBezTo>
                  <a:pt x="53723" y="295387"/>
                  <a:pt x="67586" y="293652"/>
                  <a:pt x="69320" y="294809"/>
                </a:cubicBezTo>
                <a:cubicBezTo>
                  <a:pt x="71053" y="295965"/>
                  <a:pt x="76829" y="310416"/>
                  <a:pt x="77986" y="312150"/>
                </a:cubicBezTo>
                <a:cubicBezTo>
                  <a:pt x="79141" y="313884"/>
                  <a:pt x="85494" y="319665"/>
                  <a:pt x="86650" y="320821"/>
                </a:cubicBezTo>
                <a:cubicBezTo>
                  <a:pt x="87805" y="321977"/>
                  <a:pt x="93582" y="327758"/>
                  <a:pt x="95316" y="329492"/>
                </a:cubicBezTo>
                <a:cubicBezTo>
                  <a:pt x="97048" y="331226"/>
                  <a:pt x="110335" y="345678"/>
                  <a:pt x="112646" y="346834"/>
                </a:cubicBezTo>
                <a:cubicBezTo>
                  <a:pt x="114956" y="347990"/>
                  <a:pt x="127666" y="346256"/>
                  <a:pt x="129976" y="346834"/>
                </a:cubicBezTo>
                <a:cubicBezTo>
                  <a:pt x="132286" y="347412"/>
                  <a:pt x="144996" y="354348"/>
                  <a:pt x="147306" y="355505"/>
                </a:cubicBezTo>
                <a:cubicBezTo>
                  <a:pt x="149617" y="356661"/>
                  <a:pt x="162903" y="363019"/>
                  <a:pt x="164636" y="364176"/>
                </a:cubicBezTo>
                <a:cubicBezTo>
                  <a:pt x="166369" y="365332"/>
                  <a:pt x="172146" y="372268"/>
                  <a:pt x="173302" y="372846"/>
                </a:cubicBezTo>
                <a:cubicBezTo>
                  <a:pt x="174457" y="373424"/>
                  <a:pt x="180233" y="372268"/>
                  <a:pt x="181966" y="372846"/>
                </a:cubicBezTo>
                <a:cubicBezTo>
                  <a:pt x="183699" y="373424"/>
                  <a:pt x="195830" y="380361"/>
                  <a:pt x="199296" y="381517"/>
                </a:cubicBezTo>
                <a:cubicBezTo>
                  <a:pt x="202762" y="382673"/>
                  <a:pt x="230491" y="389032"/>
                  <a:pt x="233958" y="390188"/>
                </a:cubicBezTo>
                <a:cubicBezTo>
                  <a:pt x="237423" y="391344"/>
                  <a:pt x="216627" y="398859"/>
                  <a:pt x="251288" y="398859"/>
                </a:cubicBezTo>
                <a:cubicBezTo>
                  <a:pt x="285948" y="398859"/>
                  <a:pt x="718626" y="391344"/>
                  <a:pt x="753864" y="390188"/>
                </a:cubicBezTo>
                <a:cubicBezTo>
                  <a:pt x="789101" y="389032"/>
                  <a:pt x="776970" y="382673"/>
                  <a:pt x="779859" y="381517"/>
                </a:cubicBezTo>
                <a:cubicBezTo>
                  <a:pt x="782747" y="380361"/>
                  <a:pt x="792566" y="374002"/>
                  <a:pt x="797188" y="372846"/>
                </a:cubicBezTo>
                <a:cubicBezTo>
                  <a:pt x="801809" y="371690"/>
                  <a:pt x="845135" y="365332"/>
                  <a:pt x="849180" y="364176"/>
                </a:cubicBezTo>
                <a:cubicBezTo>
                  <a:pt x="853223" y="363019"/>
                  <a:pt x="854955" y="356661"/>
                  <a:pt x="857844" y="355505"/>
                </a:cubicBezTo>
                <a:cubicBezTo>
                  <a:pt x="860732" y="354348"/>
                  <a:pt x="889037" y="347990"/>
                  <a:pt x="892504" y="346834"/>
                </a:cubicBezTo>
                <a:cubicBezTo>
                  <a:pt x="895969" y="345678"/>
                  <a:pt x="906947" y="339319"/>
                  <a:pt x="909836" y="338163"/>
                </a:cubicBezTo>
                <a:cubicBezTo>
                  <a:pt x="912724" y="337007"/>
                  <a:pt x="934676" y="333538"/>
                  <a:pt x="935831" y="329492"/>
                </a:cubicBezTo>
                <a:cubicBezTo>
                  <a:pt x="936986" y="325446"/>
                  <a:pt x="929476" y="280357"/>
                  <a:pt x="927166" y="277467"/>
                </a:cubicBezTo>
                <a:cubicBezTo>
                  <a:pt x="924855" y="274577"/>
                  <a:pt x="902903" y="282091"/>
                  <a:pt x="901170" y="286138"/>
                </a:cubicBezTo>
                <a:cubicBezTo>
                  <a:pt x="899436" y="290184"/>
                  <a:pt x="901169" y="334695"/>
                  <a:pt x="918500" y="320821"/>
                </a:cubicBezTo>
                <a:close/>
              </a:path>
            </a:pathLst>
          </a:custGeom>
        </p:spPr>
      </p:pic>
      <p:sp>
        <p:nvSpPr>
          <p:cNvPr id="28" name=""/>
          <p:cNvSpPr txBox="1"/>
          <p:nvPr/>
        </p:nvSpPr>
        <p:spPr>
          <a:xfrm>
            <a:off x="7009152" y="2728007"/>
            <a:ext cx="4035136" cy="168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/>
              <a:t>Pydub 은 간단한 </a:t>
            </a:r>
            <a:r>
              <a:rPr lang="en-US" altLang="ko-KR"/>
              <a:t>interface</a:t>
            </a:r>
            <a:r>
              <a:rPr lang="ko-KR" altLang="en-US"/>
              <a:t>를 통해 </a:t>
            </a:r>
            <a:r>
              <a:rPr lang="en-US" altLang="ko-KR"/>
              <a:t>audio data</a:t>
            </a:r>
            <a:r>
              <a:rPr lang="ko-KR" altLang="en-US"/>
              <a:t>를 조작할 수 있게 하는 </a:t>
            </a:r>
            <a:r>
              <a:rPr lang="en-US" altLang="ko-KR"/>
              <a:t>library</a:t>
            </a:r>
            <a:r>
              <a:rPr lang="ko-KR" altLang="en-US"/>
              <a:t>이다. 이 </a:t>
            </a:r>
            <a:r>
              <a:rPr lang="en-US" altLang="ko-KR"/>
              <a:t>library</a:t>
            </a:r>
            <a:r>
              <a:rPr lang="ko-KR" altLang="en-US"/>
              <a:t>는 다음과 같은 </a:t>
            </a:r>
            <a:r>
              <a:rPr lang="en-US" altLang="ko-KR"/>
              <a:t>function</a:t>
            </a:r>
            <a:r>
              <a:rPr lang="ko-KR" altLang="en-US"/>
              <a:t>들을 </a:t>
            </a:r>
            <a:r>
              <a:rPr lang="en-US" altLang="ko-KR"/>
              <a:t>support</a:t>
            </a:r>
            <a:r>
              <a:rPr lang="ko-KR" altLang="en-US"/>
              <a:t> 한다.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 sz="1600"/>
              <a:t>(</a:t>
            </a:r>
            <a:r>
              <a:rPr lang="en-US" altLang="ko-KR" sz="1600"/>
              <a:t>ffmpeg, concatenation, segments manipulation, cross-fade ect.</a:t>
            </a:r>
            <a:r>
              <a:rPr lang="ko-KR" altLang="en-US" sz="1600"/>
              <a:t>)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30" name=""/>
          <p:cNvSpPr/>
          <p:nvPr/>
        </p:nvSpPr>
        <p:spPr>
          <a:xfrm>
            <a:off x="435600" y="21168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1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2" name=""/>
          <p:cNvSpPr/>
          <p:nvPr/>
        </p:nvSpPr>
        <p:spPr>
          <a:xfrm>
            <a:off x="5400000" y="2808000"/>
            <a:ext cx="979200" cy="30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47" name=""/>
          <p:cNvGrpSpPr/>
          <p:nvPr/>
        </p:nvGrpSpPr>
        <p:grpSpPr>
          <a:xfrm rot="316171">
            <a:off x="1998000" y="2320732"/>
            <a:ext cx="1077082" cy="505268"/>
            <a:chOff x="1997999" y="2320731"/>
            <a:chExt cx="1077082" cy="505268"/>
          </a:xfrm>
        </p:grpSpPr>
        <p:sp>
          <p:nvSpPr>
            <p:cNvPr id="34" name=""/>
            <p:cNvSpPr/>
            <p:nvPr/>
          </p:nvSpPr>
          <p:spPr>
            <a:xfrm rot="900000">
              <a:off x="1997999" y="2520000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"/>
            <p:cNvSpPr txBox="1"/>
            <p:nvPr/>
          </p:nvSpPr>
          <p:spPr>
            <a:xfrm rot="900000">
              <a:off x="2092281" y="2320731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3146400" y="1980000"/>
            <a:ext cx="2160000" cy="2327208"/>
            <a:chOff x="3517614" y="2405023"/>
            <a:chExt cx="2158999" cy="2328818"/>
          </a:xfrm>
        </p:grpSpPr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2"/>
            <a:srcRect l="26420" t="29820" r="30570" b="30130"/>
            <a:stretch>
              <a:fillRect/>
            </a:stretch>
          </p:blipFill>
          <p:spPr>
            <a:xfrm>
              <a:off x="3517614" y="2405023"/>
              <a:ext cx="1823259" cy="892636"/>
            </a:xfrm>
            <a:custGeom>
              <a:avLst/>
              <a:gd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7389" h="498276">
                  <a:moveTo>
                    <a:pt x="996193" y="339252"/>
                  </a:moveTo>
                  <a:cubicBezTo>
                    <a:pt x="995487" y="335011"/>
                    <a:pt x="986300" y="284830"/>
                    <a:pt x="985595" y="275642"/>
                  </a:cubicBezTo>
                  <a:cubicBezTo>
                    <a:pt x="984888" y="266454"/>
                    <a:pt x="986301" y="207791"/>
                    <a:pt x="985595" y="201430"/>
                  </a:cubicBezTo>
                  <a:cubicBezTo>
                    <a:pt x="984888" y="195069"/>
                    <a:pt x="975704" y="183054"/>
                    <a:pt x="974998" y="180228"/>
                  </a:cubicBezTo>
                  <a:cubicBezTo>
                    <a:pt x="974290" y="177400"/>
                    <a:pt x="975704" y="161850"/>
                    <a:pt x="974998" y="159024"/>
                  </a:cubicBezTo>
                  <a:cubicBezTo>
                    <a:pt x="974290" y="156196"/>
                    <a:pt x="965812" y="139941"/>
                    <a:pt x="964399" y="137821"/>
                  </a:cubicBezTo>
                  <a:cubicBezTo>
                    <a:pt x="962986" y="135700"/>
                    <a:pt x="954507" y="128633"/>
                    <a:pt x="953801" y="127219"/>
                  </a:cubicBezTo>
                  <a:cubicBezTo>
                    <a:pt x="953095" y="125805"/>
                    <a:pt x="954508" y="118737"/>
                    <a:pt x="953801" y="116617"/>
                  </a:cubicBezTo>
                  <a:cubicBezTo>
                    <a:pt x="953094" y="114497"/>
                    <a:pt x="945323" y="97534"/>
                    <a:pt x="943204" y="95414"/>
                  </a:cubicBezTo>
                  <a:cubicBezTo>
                    <a:pt x="941084" y="93294"/>
                    <a:pt x="923421" y="86933"/>
                    <a:pt x="922009" y="84813"/>
                  </a:cubicBezTo>
                  <a:cubicBezTo>
                    <a:pt x="920595" y="82692"/>
                    <a:pt x="922715" y="65729"/>
                    <a:pt x="922009" y="63609"/>
                  </a:cubicBezTo>
                  <a:cubicBezTo>
                    <a:pt x="921301" y="61489"/>
                    <a:pt x="912824" y="54421"/>
                    <a:pt x="911411" y="53008"/>
                  </a:cubicBezTo>
                  <a:cubicBezTo>
                    <a:pt x="909998" y="51594"/>
                    <a:pt x="902225" y="43819"/>
                    <a:pt x="900813" y="42406"/>
                  </a:cubicBezTo>
                  <a:cubicBezTo>
                    <a:pt x="899399" y="40992"/>
                    <a:pt x="891628" y="33218"/>
                    <a:pt x="890215" y="31804"/>
                  </a:cubicBezTo>
                  <a:cubicBezTo>
                    <a:pt x="888801" y="30390"/>
                    <a:pt x="883149" y="22616"/>
                    <a:pt x="879617" y="21203"/>
                  </a:cubicBezTo>
                  <a:cubicBezTo>
                    <a:pt x="876084" y="19789"/>
                    <a:pt x="849236" y="11307"/>
                    <a:pt x="837226" y="10601"/>
                  </a:cubicBezTo>
                  <a:cubicBezTo>
                    <a:pt x="825215" y="9894"/>
                    <a:pt x="710052" y="11307"/>
                    <a:pt x="699454" y="10601"/>
                  </a:cubicBezTo>
                  <a:cubicBezTo>
                    <a:pt x="688856" y="9894"/>
                    <a:pt x="710758" y="706"/>
                    <a:pt x="678258" y="0"/>
                  </a:cubicBezTo>
                  <a:cubicBezTo>
                    <a:pt x="645758" y="-706"/>
                    <a:pt x="244455" y="-706"/>
                    <a:pt x="211955" y="0"/>
                  </a:cubicBezTo>
                  <a:cubicBezTo>
                    <a:pt x="179456" y="706"/>
                    <a:pt x="192879" y="9894"/>
                    <a:pt x="190760" y="10601"/>
                  </a:cubicBezTo>
                  <a:cubicBezTo>
                    <a:pt x="188640" y="11307"/>
                    <a:pt x="181575" y="9894"/>
                    <a:pt x="180162" y="10601"/>
                  </a:cubicBezTo>
                  <a:cubicBezTo>
                    <a:pt x="178750" y="11307"/>
                    <a:pt x="170976" y="20496"/>
                    <a:pt x="169564" y="21203"/>
                  </a:cubicBezTo>
                  <a:cubicBezTo>
                    <a:pt x="168151" y="21909"/>
                    <a:pt x="160379" y="20496"/>
                    <a:pt x="158967" y="21203"/>
                  </a:cubicBezTo>
                  <a:cubicBezTo>
                    <a:pt x="157553" y="21909"/>
                    <a:pt x="150487" y="30390"/>
                    <a:pt x="148369" y="31804"/>
                  </a:cubicBezTo>
                  <a:cubicBezTo>
                    <a:pt x="146249" y="33218"/>
                    <a:pt x="129292" y="40992"/>
                    <a:pt x="127173" y="42406"/>
                  </a:cubicBezTo>
                  <a:cubicBezTo>
                    <a:pt x="125053" y="43819"/>
                    <a:pt x="117988" y="51594"/>
                    <a:pt x="116575" y="53008"/>
                  </a:cubicBezTo>
                  <a:cubicBezTo>
                    <a:pt x="115162" y="54421"/>
                    <a:pt x="107390" y="62195"/>
                    <a:pt x="105977" y="63609"/>
                  </a:cubicBezTo>
                  <a:cubicBezTo>
                    <a:pt x="104564" y="65022"/>
                    <a:pt x="97499" y="72090"/>
                    <a:pt x="95380" y="74211"/>
                  </a:cubicBezTo>
                  <a:cubicBezTo>
                    <a:pt x="93260" y="76331"/>
                    <a:pt x="76303" y="93294"/>
                    <a:pt x="74184" y="95414"/>
                  </a:cubicBezTo>
                  <a:cubicBezTo>
                    <a:pt x="72064" y="97534"/>
                    <a:pt x="64999" y="104602"/>
                    <a:pt x="63586" y="106016"/>
                  </a:cubicBezTo>
                  <a:cubicBezTo>
                    <a:pt x="62172" y="107429"/>
                    <a:pt x="54401" y="114497"/>
                    <a:pt x="52988" y="116617"/>
                  </a:cubicBezTo>
                  <a:cubicBezTo>
                    <a:pt x="51575" y="118737"/>
                    <a:pt x="43803" y="135700"/>
                    <a:pt x="42391" y="137821"/>
                  </a:cubicBezTo>
                  <a:cubicBezTo>
                    <a:pt x="40978" y="139941"/>
                    <a:pt x="33206" y="145595"/>
                    <a:pt x="31793" y="148422"/>
                  </a:cubicBezTo>
                  <a:cubicBezTo>
                    <a:pt x="30379" y="151249"/>
                    <a:pt x="21901" y="176694"/>
                    <a:pt x="21195" y="180228"/>
                  </a:cubicBezTo>
                  <a:cubicBezTo>
                    <a:pt x="20488" y="183761"/>
                    <a:pt x="21901" y="198603"/>
                    <a:pt x="21195" y="201430"/>
                  </a:cubicBezTo>
                  <a:cubicBezTo>
                    <a:pt x="20488" y="204257"/>
                    <a:pt x="12010" y="219806"/>
                    <a:pt x="10597" y="222634"/>
                  </a:cubicBezTo>
                  <a:cubicBezTo>
                    <a:pt x="9184" y="225461"/>
                    <a:pt x="705" y="234649"/>
                    <a:pt x="0" y="243837"/>
                  </a:cubicBezTo>
                  <a:cubicBezTo>
                    <a:pt x="-707" y="253025"/>
                    <a:pt x="-707" y="351974"/>
                    <a:pt x="0" y="360455"/>
                  </a:cubicBezTo>
                  <a:cubicBezTo>
                    <a:pt x="705" y="368936"/>
                    <a:pt x="9184" y="369643"/>
                    <a:pt x="10597" y="371057"/>
                  </a:cubicBezTo>
                  <a:cubicBezTo>
                    <a:pt x="12010" y="372470"/>
                    <a:pt x="18369" y="380951"/>
                    <a:pt x="21195" y="381658"/>
                  </a:cubicBezTo>
                  <a:cubicBezTo>
                    <a:pt x="24021" y="382365"/>
                    <a:pt x="49455" y="380951"/>
                    <a:pt x="52988" y="381658"/>
                  </a:cubicBezTo>
                  <a:cubicBezTo>
                    <a:pt x="56521" y="382365"/>
                    <a:pt x="70651" y="390846"/>
                    <a:pt x="74184" y="392260"/>
                  </a:cubicBezTo>
                  <a:cubicBezTo>
                    <a:pt x="77716" y="393673"/>
                    <a:pt x="99619" y="402154"/>
                    <a:pt x="105977" y="402862"/>
                  </a:cubicBezTo>
                  <a:cubicBezTo>
                    <a:pt x="112336" y="403568"/>
                    <a:pt x="163912" y="401447"/>
                    <a:pt x="169564" y="402862"/>
                  </a:cubicBezTo>
                  <a:cubicBezTo>
                    <a:pt x="175216" y="404275"/>
                    <a:pt x="185814" y="422651"/>
                    <a:pt x="190760" y="424065"/>
                  </a:cubicBezTo>
                  <a:cubicBezTo>
                    <a:pt x="195705" y="425478"/>
                    <a:pt x="239509" y="423358"/>
                    <a:pt x="243749" y="424065"/>
                  </a:cubicBezTo>
                  <a:cubicBezTo>
                    <a:pt x="247988" y="424771"/>
                    <a:pt x="250814" y="433959"/>
                    <a:pt x="254347" y="434667"/>
                  </a:cubicBezTo>
                  <a:cubicBezTo>
                    <a:pt x="257879" y="435373"/>
                    <a:pt x="293205" y="433959"/>
                    <a:pt x="296738" y="434667"/>
                  </a:cubicBezTo>
                  <a:cubicBezTo>
                    <a:pt x="300270" y="435373"/>
                    <a:pt x="304509" y="444561"/>
                    <a:pt x="307336" y="445268"/>
                  </a:cubicBezTo>
                  <a:cubicBezTo>
                    <a:pt x="310161" y="445974"/>
                    <a:pt x="336303" y="444561"/>
                    <a:pt x="339129" y="445268"/>
                  </a:cubicBezTo>
                  <a:cubicBezTo>
                    <a:pt x="341955" y="445975"/>
                    <a:pt x="348313" y="454457"/>
                    <a:pt x="349727" y="455870"/>
                  </a:cubicBezTo>
                  <a:cubicBezTo>
                    <a:pt x="351140" y="457284"/>
                    <a:pt x="356791" y="465764"/>
                    <a:pt x="360324" y="466472"/>
                  </a:cubicBezTo>
                  <a:cubicBezTo>
                    <a:pt x="363857" y="467178"/>
                    <a:pt x="399183" y="465764"/>
                    <a:pt x="402716" y="466472"/>
                  </a:cubicBezTo>
                  <a:cubicBezTo>
                    <a:pt x="406248" y="467178"/>
                    <a:pt x="411193" y="476366"/>
                    <a:pt x="413314" y="477073"/>
                  </a:cubicBezTo>
                  <a:cubicBezTo>
                    <a:pt x="415433" y="477779"/>
                    <a:pt x="430977" y="476366"/>
                    <a:pt x="434510" y="477073"/>
                  </a:cubicBezTo>
                  <a:cubicBezTo>
                    <a:pt x="438042" y="477779"/>
                    <a:pt x="462770" y="486968"/>
                    <a:pt x="466303" y="487675"/>
                  </a:cubicBezTo>
                  <a:cubicBezTo>
                    <a:pt x="469835" y="488381"/>
                    <a:pt x="484672" y="486967"/>
                    <a:pt x="487498" y="487675"/>
                  </a:cubicBezTo>
                  <a:cubicBezTo>
                    <a:pt x="490324" y="488381"/>
                    <a:pt x="484671" y="497569"/>
                    <a:pt x="508694" y="498276"/>
                  </a:cubicBezTo>
                  <a:cubicBezTo>
                    <a:pt x="532715" y="498983"/>
                    <a:pt x="824508" y="498983"/>
                    <a:pt x="847824" y="498276"/>
                  </a:cubicBezTo>
                  <a:cubicBezTo>
                    <a:pt x="871139" y="497569"/>
                    <a:pt x="857008" y="488381"/>
                    <a:pt x="858421" y="487675"/>
                  </a:cubicBezTo>
                  <a:cubicBezTo>
                    <a:pt x="859833" y="486967"/>
                    <a:pt x="867606" y="488381"/>
                    <a:pt x="869019" y="487675"/>
                  </a:cubicBezTo>
                  <a:cubicBezTo>
                    <a:pt x="870431" y="486968"/>
                    <a:pt x="878204" y="478486"/>
                    <a:pt x="879617" y="477073"/>
                  </a:cubicBezTo>
                  <a:cubicBezTo>
                    <a:pt x="881029" y="475659"/>
                    <a:pt x="888094" y="467884"/>
                    <a:pt x="890215" y="466472"/>
                  </a:cubicBezTo>
                  <a:cubicBezTo>
                    <a:pt x="892334" y="465058"/>
                    <a:pt x="908584" y="456577"/>
                    <a:pt x="911411" y="455870"/>
                  </a:cubicBezTo>
                  <a:cubicBezTo>
                    <a:pt x="914237" y="455164"/>
                    <a:pt x="930486" y="456577"/>
                    <a:pt x="932606" y="455870"/>
                  </a:cubicBezTo>
                  <a:cubicBezTo>
                    <a:pt x="934725" y="455163"/>
                    <a:pt x="942497" y="446681"/>
                    <a:pt x="943204" y="445268"/>
                  </a:cubicBezTo>
                  <a:cubicBezTo>
                    <a:pt x="943910" y="443854"/>
                    <a:pt x="942497" y="436080"/>
                    <a:pt x="943204" y="434667"/>
                  </a:cubicBezTo>
                  <a:cubicBezTo>
                    <a:pt x="943910" y="433253"/>
                    <a:pt x="952388" y="425478"/>
                    <a:pt x="953801" y="424065"/>
                  </a:cubicBezTo>
                  <a:cubicBezTo>
                    <a:pt x="955214" y="422651"/>
                    <a:pt x="962986" y="414170"/>
                    <a:pt x="964399" y="413463"/>
                  </a:cubicBezTo>
                  <a:cubicBezTo>
                    <a:pt x="965812" y="412756"/>
                    <a:pt x="973584" y="414170"/>
                    <a:pt x="974998" y="413463"/>
                  </a:cubicBezTo>
                  <a:cubicBezTo>
                    <a:pt x="976411" y="412756"/>
                    <a:pt x="984182" y="404275"/>
                    <a:pt x="985595" y="402862"/>
                  </a:cubicBezTo>
                  <a:cubicBezTo>
                    <a:pt x="987007" y="401447"/>
                    <a:pt x="994780" y="393673"/>
                    <a:pt x="996193" y="392260"/>
                  </a:cubicBezTo>
                  <a:cubicBezTo>
                    <a:pt x="997605" y="390846"/>
                    <a:pt x="1005377" y="383071"/>
                    <a:pt x="1006791" y="381658"/>
                  </a:cubicBezTo>
                  <a:cubicBezTo>
                    <a:pt x="1008204" y="380244"/>
                    <a:pt x="1016682" y="374590"/>
                    <a:pt x="1017389" y="371057"/>
                  </a:cubicBezTo>
                  <a:cubicBezTo>
                    <a:pt x="1018095" y="367523"/>
                    <a:pt x="1018095" y="332184"/>
                    <a:pt x="1017389" y="328650"/>
                  </a:cubicBezTo>
                  <a:cubicBezTo>
                    <a:pt x="1016682" y="325116"/>
                    <a:pt x="1009617" y="318755"/>
                    <a:pt x="1006791" y="318049"/>
                  </a:cubicBezTo>
                  <a:cubicBezTo>
                    <a:pt x="1003964" y="317341"/>
                    <a:pt x="977116" y="318048"/>
                    <a:pt x="996193" y="339252"/>
                  </a:cubicBezTo>
                  <a:close/>
                </a:path>
              </a:pathLst>
            </a:custGeom>
          </p:spPr>
        </p:pic>
        <p:sp>
          <p:nvSpPr>
            <p:cNvPr id="38" name=""/>
            <p:cNvSpPr txBox="1"/>
            <p:nvPr/>
          </p:nvSpPr>
          <p:spPr>
            <a:xfrm>
              <a:off x="3570530" y="3043657"/>
              <a:ext cx="2106083" cy="1690183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2</a:t>
              </a:r>
              <a:r>
                <a:rPr lang="ko-KR" altLang="en-US" sz="1500"/>
                <a:t>개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 을 맞추기 위해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</a:t>
              </a:r>
              <a:r>
                <a:rPr lang="ko-KR" altLang="en-US" sz="1500"/>
                <a:t>를 추출 및 </a:t>
              </a:r>
              <a:r>
                <a:rPr lang="en-US" altLang="ko-KR" sz="1500"/>
                <a:t>rms</a:t>
              </a:r>
              <a:r>
                <a:rPr lang="ko-KR" altLang="en-US" sz="1500"/>
                <a:t> 값 제공</a:t>
              </a:r>
              <a:endParaRPr lang="ko-KR" altLang="en-US" sz="1500"/>
            </a:p>
            <a:p>
              <a:pPr>
                <a:defRPr lang="ko-KR" altLang="en-US"/>
              </a:pPr>
              <a:r>
                <a:rPr lang="ko-KR" altLang="en-US" sz="1500"/>
                <a:t>&gt;&gt; 2개의 </a:t>
              </a:r>
              <a:r>
                <a:rPr lang="en-US" altLang="ko-KR" sz="1500"/>
                <a:t>audio</a:t>
              </a:r>
              <a:r>
                <a:rPr lang="ko-KR" altLang="en-US" sz="1500"/>
                <a:t> </a:t>
              </a:r>
              <a:r>
                <a:rPr lang="en-US" altLang="ko-KR" sz="1500"/>
                <a:t>rms</a:t>
              </a:r>
              <a:r>
                <a:rPr lang="ko-KR" altLang="en-US" sz="1500"/>
                <a:t> 값의 비율을 저장하는 변수 생성</a:t>
              </a:r>
              <a:endParaRPr lang="ko-KR" altLang="en-US" sz="1500"/>
            </a:p>
          </p:txBody>
        </p:sp>
      </p:grpSp>
      <p:sp>
        <p:nvSpPr>
          <p:cNvPr id="43" name=""/>
          <p:cNvSpPr/>
          <p:nvPr/>
        </p:nvSpPr>
        <p:spPr>
          <a:xfrm>
            <a:off x="435833" y="3069000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2</a:t>
            </a: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6613200" y="1980000"/>
            <a:ext cx="2095200" cy="2685344"/>
            <a:chOff x="6704543" y="2385770"/>
            <a:chExt cx="2095503" cy="2687256"/>
          </a:xfrm>
        </p:grpSpPr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58977" y="2385770"/>
              <a:ext cx="1789274" cy="498173"/>
            </a:xfrm>
            <a:prstGeom prst="rect">
              <a:avLst/>
            </a:prstGeom>
          </p:spPr>
        </p:pic>
        <p:sp>
          <p:nvSpPr>
            <p:cNvPr id="48" name=""/>
            <p:cNvSpPr txBox="1"/>
            <p:nvPr/>
          </p:nvSpPr>
          <p:spPr>
            <a:xfrm>
              <a:off x="6704542" y="2928724"/>
              <a:ext cx="2095503" cy="2144302"/>
            </a:xfrm>
            <a:prstGeom prst="rect">
              <a:avLst/>
            </a:prstGeom>
          </p:spPr>
          <p:txBody>
            <a:bodyPr vert="horz" wrap="square" lIns="91440" tIns="45720" rIns="91440" bIns="45720">
              <a:spAutoFit/>
            </a:bodyPr>
            <a:p>
              <a:pPr>
                <a:defRPr lang="ko-KR" altLang="en-US"/>
              </a:pPr>
              <a:r>
                <a:rPr lang="en-US" altLang="ko-KR" sz="1500"/>
                <a:t>audio</a:t>
              </a:r>
              <a:r>
                <a:rPr lang="ko-KR" altLang="en-US" sz="1500"/>
                <a:t>의</a:t>
              </a:r>
              <a:r>
                <a:rPr lang="en-US" altLang="ko-KR" sz="1500"/>
                <a:t> rms</a:t>
              </a:r>
              <a:r>
                <a:rPr lang="ko-KR" altLang="en-US" sz="1500"/>
                <a:t> 비율을 저장한 변수와,  </a:t>
              </a:r>
              <a:r>
                <a:rPr lang="en-US" altLang="ko-KR" sz="1500"/>
                <a:t>moviepy</a:t>
              </a:r>
              <a:r>
                <a:rPr lang="ko-KR" altLang="en-US" sz="1500"/>
                <a:t>의</a:t>
              </a:r>
              <a:r>
                <a:rPr lang="ko-KR" altLang="en-US" sz="1500">
                  <a:solidFill>
                    <a:srgbClr val="0000ff"/>
                  </a:solidFill>
                </a:rPr>
                <a:t> .</a:t>
              </a:r>
              <a:r>
                <a:rPr lang="en-US" altLang="ko-KR" sz="1500">
                  <a:solidFill>
                    <a:srgbClr val="0000ff"/>
                  </a:solidFill>
                </a:rPr>
                <a:t>volumex</a:t>
              </a:r>
              <a:r>
                <a:rPr lang="ko-KR" altLang="en-US" sz="1500"/>
                <a:t> 메소드를 이용해  </a:t>
              </a:r>
              <a:r>
                <a:rPr lang="en-US" altLang="ko-KR" sz="1500"/>
                <a:t>video</a:t>
              </a:r>
              <a:r>
                <a:rPr lang="ko-KR" altLang="en-US" sz="1500"/>
                <a:t>의 </a:t>
              </a:r>
              <a:r>
                <a:rPr lang="en-US" altLang="ko-KR" sz="1500"/>
                <a:t>audio level</a:t>
              </a:r>
              <a:r>
                <a:rPr lang="ko-KR" altLang="en-US" sz="1500"/>
                <a:t>을 비슷한 값으로 맞춘 뒤 </a:t>
              </a:r>
              <a:r>
                <a:rPr lang="en-US" altLang="ko-KR" sz="1500">
                  <a:solidFill>
                    <a:srgbClr val="0000ff"/>
                  </a:solidFill>
                </a:rPr>
                <a:t>clips_array</a:t>
              </a:r>
              <a:r>
                <a:rPr lang="ko-KR" altLang="en-US" sz="1500"/>
                <a:t> 메소드로 </a:t>
              </a:r>
              <a:r>
                <a:rPr lang="en-US" altLang="ko-KR" sz="1500"/>
                <a:t>video combine</a:t>
              </a:r>
              <a:r>
                <a:rPr lang="ko-KR" altLang="en-US" sz="1500"/>
                <a:t>한다.</a:t>
              </a:r>
              <a:endParaRPr lang="ko-KR" altLang="en-US" sz="1500"/>
            </a:p>
          </p:txBody>
        </p:sp>
      </p:grpSp>
      <p:grpSp>
        <p:nvGrpSpPr>
          <p:cNvPr id="50" name=""/>
          <p:cNvGrpSpPr/>
          <p:nvPr/>
        </p:nvGrpSpPr>
        <p:grpSpPr>
          <a:xfrm rot="0">
            <a:off x="8722798" y="2582454"/>
            <a:ext cx="1490400" cy="531545"/>
            <a:chOff x="2420442" y="1224266"/>
            <a:chExt cx="1490801" cy="528579"/>
          </a:xfrm>
        </p:grpSpPr>
        <p:sp>
          <p:nvSpPr>
            <p:cNvPr id="51" name=""/>
            <p:cNvSpPr/>
            <p:nvPr/>
          </p:nvSpPr>
          <p:spPr>
            <a:xfrm>
              <a:off x="2640102" y="1448553"/>
              <a:ext cx="979463" cy="30429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2" name=""/>
            <p:cNvSpPr txBox="1"/>
            <p:nvPr/>
          </p:nvSpPr>
          <p:spPr>
            <a:xfrm>
              <a:off x="2420442" y="1224266"/>
              <a:ext cx="1490801" cy="31661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 sz="1500">
                  <a:solidFill>
                    <a:srgbClr val="0000ff"/>
                  </a:solidFill>
                </a:rPr>
                <a:t>write_videofile</a:t>
              </a:r>
              <a:endParaRPr lang="en-US" altLang="ko-KR" sz="1500">
                <a:solidFill>
                  <a:srgbClr val="0000ff"/>
                </a:solidFill>
              </a:endParaRPr>
            </a:p>
          </p:txBody>
        </p:sp>
      </p:grpSp>
      <p:sp>
        <p:nvSpPr>
          <p:cNvPr id="53" name=""/>
          <p:cNvSpPr/>
          <p:nvPr/>
        </p:nvSpPr>
        <p:spPr>
          <a:xfrm>
            <a:off x="10213060" y="2440457"/>
            <a:ext cx="1368000" cy="720000"/>
          </a:xfrm>
          <a:prstGeom prst="rect">
            <a:avLst/>
          </a:prstGeom>
          <a:solidFill>
            <a:srgbClr val="fcf383">
              <a:alpha val="96000"/>
            </a:srgb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</a:rPr>
              <a:t>Video 3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9953625" y="3148539"/>
            <a:ext cx="2010834" cy="10024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1500"/>
              <a:t>2</a:t>
            </a:r>
            <a:r>
              <a:rPr lang="ko-KR" altLang="en-US" sz="1500"/>
              <a:t>개의 </a:t>
            </a:r>
            <a:r>
              <a:rPr lang="en-US" altLang="ko-KR" sz="1500"/>
              <a:t>video</a:t>
            </a:r>
            <a:r>
              <a:rPr lang="ko-KR" altLang="en-US" sz="1500"/>
              <a:t>를 하나의 </a:t>
            </a:r>
            <a:r>
              <a:rPr lang="en-US" altLang="ko-KR" sz="1500"/>
              <a:t>video</a:t>
            </a:r>
            <a:r>
              <a:rPr lang="ko-KR" altLang="en-US" sz="1500"/>
              <a:t>로 </a:t>
            </a:r>
            <a:r>
              <a:rPr lang="en-US" altLang="ko-KR" sz="1500"/>
              <a:t>combine</a:t>
            </a:r>
            <a:r>
              <a:rPr lang="ko-KR" altLang="en-US" sz="1500"/>
              <a:t>한 뒤</a:t>
            </a:r>
            <a:r>
              <a:rPr lang="en-US" altLang="ko-KR" sz="1500"/>
              <a:t> web server</a:t>
            </a:r>
            <a:r>
              <a:rPr lang="ko-KR" altLang="en-US" sz="1500"/>
              <a:t>에서 </a:t>
            </a:r>
            <a:r>
              <a:rPr lang="en-US" altLang="ko-KR" sz="1500"/>
              <a:t>streaming</a:t>
            </a:r>
            <a:endParaRPr lang="en-US" altLang="ko-KR" sz="1500"/>
          </a:p>
        </p:txBody>
      </p:sp>
      <p:grpSp>
        <p:nvGrpSpPr>
          <p:cNvPr id="56" name=""/>
          <p:cNvGrpSpPr/>
          <p:nvPr/>
        </p:nvGrpSpPr>
        <p:grpSpPr>
          <a:xfrm rot="21129616">
            <a:off x="1986613" y="3080932"/>
            <a:ext cx="1120377" cy="488317"/>
            <a:chOff x="1998735" y="2520491"/>
            <a:chExt cx="1120377" cy="488317"/>
          </a:xfrm>
        </p:grpSpPr>
        <p:sp>
          <p:nvSpPr>
            <p:cNvPr id="57" name=""/>
            <p:cNvSpPr/>
            <p:nvPr/>
          </p:nvSpPr>
          <p:spPr>
            <a:xfrm rot="20700000">
              <a:off x="1998735" y="2520491"/>
              <a:ext cx="979200" cy="306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8" name=""/>
            <p:cNvSpPr txBox="1"/>
            <p:nvPr/>
          </p:nvSpPr>
          <p:spPr>
            <a:xfrm rot="20700000">
              <a:off x="2136312" y="2641608"/>
              <a:ext cx="982800" cy="367200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/>
            <a:p>
              <a:pPr>
                <a:defRPr lang="ko-KR" altLang="en-US"/>
              </a:pPr>
              <a:r>
                <a:rPr lang="en-US" altLang="ko-KR"/>
                <a:t>audio</a:t>
              </a: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39795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2. </a:t>
            </a:r>
            <a:r>
              <a:rPr lang="ko-KR" altLang="en-US" sz="2000" b="0" spc="300">
                <a:latin typeface="-윤고딕310"/>
                <a:ea typeface="-윤고딕310"/>
              </a:rPr>
              <a:t>모듈을 이용한 </a:t>
            </a:r>
            <a:r>
              <a:rPr lang="en-US" altLang="ko-KR" sz="2000" b="0" spc="300">
                <a:latin typeface="-윤고딕310"/>
                <a:ea typeface="-윤고딕310"/>
              </a:rPr>
              <a:t>video</a:t>
            </a:r>
            <a:r>
              <a:rPr lang="ko-KR" altLang="en-US" sz="2000" b="0" spc="300">
                <a:latin typeface="-윤고딕310"/>
                <a:ea typeface="-윤고딕310"/>
              </a:rPr>
              <a:t> 합병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29" name=""/>
          <p:cNvSpPr/>
          <p:nvPr/>
        </p:nvSpPr>
        <p:spPr>
          <a:xfrm>
            <a:off x="3413125" y="2619374"/>
            <a:ext cx="1047750" cy="1185333"/>
          </a:xfrm>
          <a:prstGeom prst="mathPlus">
            <a:avLst>
              <a:gd name="adj1" fmla="val 2352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7720542" y="3058583"/>
            <a:ext cx="941915" cy="740833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943294" y="4319999"/>
            <a:ext cx="1850401" cy="3663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video 1 (drums)</a:t>
            </a:r>
            <a:endParaRPr lang="en-US" altLang="ko-KR"/>
          </a:p>
        </p:txBody>
      </p:sp>
      <p:sp>
        <p:nvSpPr>
          <p:cNvPr id="32" name=""/>
          <p:cNvSpPr txBox="1"/>
          <p:nvPr/>
        </p:nvSpPr>
        <p:spPr>
          <a:xfrm>
            <a:off x="5169600" y="4320000"/>
            <a:ext cx="1850400" cy="36745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/>
              <a:t>video 2 (guitars)</a:t>
            </a:r>
            <a:endParaRPr lang="en-US" altLang="ko-KR"/>
          </a:p>
        </p:txBody>
      </p:sp>
      <p:sp>
        <p:nvSpPr>
          <p:cNvPr id="33" name=""/>
          <p:cNvSpPr txBox="1"/>
          <p:nvPr/>
        </p:nvSpPr>
        <p:spPr>
          <a:xfrm>
            <a:off x="8739123" y="2016680"/>
            <a:ext cx="3236400" cy="5912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85826" rtl="0" eaLnBrk="1" latinLnBrk="1" hangingPunct="1">
              <a:defRPr lang="ko-KR" altLang="en-US"/>
            </a:pPr>
            <a:r>
              <a:rPr lang="en-US" altLang="ko-KR"/>
              <a:t>video 3 (drums + guitars)</a:t>
            </a:r>
            <a:endParaRPr lang="en-US" altLang="ko-KR"/>
          </a:p>
          <a:p>
            <a:pPr marL="0" defTabSz="885826" rtl="0" eaLnBrk="1" latinLnBrk="1" hangingPunct="1">
              <a:defRPr lang="ko-KR" altLang="en-US"/>
            </a:pPr>
            <a:r>
              <a:rPr lang="ko-KR" altLang="en-US" sz="1500"/>
              <a:t>- </a:t>
            </a:r>
            <a:r>
              <a:rPr lang="en-US" altLang="ko-KR" sz="1500"/>
              <a:t>rms</a:t>
            </a:r>
            <a:r>
              <a:rPr lang="ko-KR" altLang="en-US" sz="1500"/>
              <a:t> 비율을 통한 </a:t>
            </a:r>
            <a:r>
              <a:rPr lang="en-US" altLang="ko-KR" sz="1500"/>
              <a:t>audio </a:t>
            </a:r>
            <a:r>
              <a:rPr lang="ko-KR" altLang="en-US" sz="1500"/>
              <a:t>조절-</a:t>
            </a:r>
            <a:endParaRPr lang="ko-KR" altLang="en-US" sz="1500"/>
          </a:p>
        </p:txBody>
      </p:sp>
      <p:sp>
        <p:nvSpPr>
          <p:cNvPr id="34" name=""/>
          <p:cNvSpPr txBox="1"/>
          <p:nvPr/>
        </p:nvSpPr>
        <p:spPr>
          <a:xfrm>
            <a:off x="5064124" y="1296457"/>
            <a:ext cx="2518834" cy="548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3000" b="1">
                <a:solidFill>
                  <a:schemeClr val="accent2"/>
                </a:solidFill>
              </a:rPr>
              <a:t>Example</a:t>
            </a:r>
            <a:endParaRPr lang="en-US" altLang="ko-KR" sz="3000" b="1">
              <a:solidFill>
                <a:schemeClr val="accent2"/>
              </a:solidFill>
            </a:endParaRPr>
          </a:p>
        </p:txBody>
      </p:sp>
      <p:pic>
        <p:nvPicPr>
          <p:cNvPr id="38" name="drum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10886" y="2391641"/>
            <a:ext cx="2891465" cy="1757557"/>
          </a:xfrm>
          <a:prstGeom prst="rect">
            <a:avLst/>
          </a:prstGeom>
        </p:spPr>
      </p:pic>
      <p:pic>
        <p:nvPicPr>
          <p:cNvPr id="39" name="guitars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4521777" y="2408958"/>
            <a:ext cx="2938671" cy="1786251"/>
          </a:xfrm>
          <a:prstGeom prst="rect">
            <a:avLst/>
          </a:prstGeom>
        </p:spPr>
      </p:pic>
      <p:pic>
        <p:nvPicPr>
          <p:cNvPr id="40" name="3.mp4">
            <a:hlinkClick r:id="" action="ppaction://media"/>
          </p:cNvPr>
          <p:cNvPicPr>
            <a:picLocks noRot="1"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0"/>
          <a:stretch>
            <a:fillRect/>
          </a:stretch>
        </p:blipFill>
        <p:spPr>
          <a:xfrm>
            <a:off x="8778154" y="329361"/>
            <a:ext cx="2765717" cy="1627594"/>
          </a:xfrm>
          <a:prstGeom prst="rect">
            <a:avLst/>
          </a:prstGeom>
        </p:spPr>
      </p:pic>
      <p:pic>
        <p:nvPicPr>
          <p:cNvPr id="41" name="4.mp4">
            <a:hlinkClick r:id="" action="ppaction://media"/>
          </p:cNvPr>
          <p:cNvPicPr>
            <a:picLocks noRot="1"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 rotWithShape="1">
          <a:blip r:embed="rId13"/>
          <a:stretch>
            <a:fillRect/>
          </a:stretch>
        </p:blipFill>
        <p:spPr>
          <a:xfrm>
            <a:off x="8840931" y="3030840"/>
            <a:ext cx="2700857" cy="1803719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8730464" y="4914011"/>
            <a:ext cx="3236400" cy="54277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defTabSz="858145" rtl="0" eaLnBrk="1" latinLnBrk="1" hangingPunct="1">
              <a:defRPr lang="ko-KR" altLang="en-US"/>
            </a:pPr>
            <a:r>
              <a:rPr lang="en-US" altLang="ko-KR"/>
              <a:t>video </a:t>
            </a:r>
            <a:r>
              <a:rPr lang="ko-KR" altLang="en-US"/>
              <a:t>4</a:t>
            </a:r>
            <a:r>
              <a:rPr lang="en-US" altLang="ko-KR"/>
              <a:t> (drums + guitars)</a:t>
            </a:r>
            <a:endParaRPr lang="en-US" altLang="ko-KR"/>
          </a:p>
          <a:p>
            <a:pPr marL="0" defTabSz="858145" rtl="0" eaLnBrk="1" latinLnBrk="1" hangingPunct="1">
              <a:defRPr lang="ko-KR" altLang="en-US"/>
            </a:pPr>
            <a:r>
              <a:rPr lang="ko-KR" altLang="en-US" sz="1200"/>
              <a:t>- </a:t>
            </a:r>
            <a:r>
              <a:rPr lang="en-US" altLang="ko-KR" sz="1200"/>
              <a:t>drum</a:t>
            </a:r>
            <a:r>
              <a:rPr lang="ko-KR" altLang="en-US" sz="1200"/>
              <a:t> </a:t>
            </a:r>
            <a:r>
              <a:rPr lang="en-US" altLang="ko-KR" sz="1200"/>
              <a:t>audio level</a:t>
            </a:r>
            <a:r>
              <a:rPr lang="ko-KR" altLang="en-US" sz="1200"/>
              <a:t>을 기존의 10배로 조절-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50000"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  <p:video>
              <p:cMediaNode vol="5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  <p:video>
              <p:cMediaNode vol="5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video>
              <p:cMediaNode vol="5000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(1)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3060000" y="1045125"/>
            <a:ext cx="1832400" cy="47117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2500" b="1"/>
              <a:t>RTP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56" name=""/>
          <p:cNvSpPr txBox="1"/>
          <p:nvPr/>
        </p:nvSpPr>
        <p:spPr>
          <a:xfrm>
            <a:off x="935281" y="2016125"/>
            <a:ext cx="3820583" cy="363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endParaRPr lang="en-US" altLang="ko-KR"/>
          </a:p>
        </p:txBody>
      </p:sp>
      <p:sp>
        <p:nvSpPr>
          <p:cNvPr id="57" name=""/>
          <p:cNvSpPr txBox="1"/>
          <p:nvPr/>
        </p:nvSpPr>
        <p:spPr>
          <a:xfrm>
            <a:off x="720000" y="1477125"/>
            <a:ext cx="6840000" cy="44169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/>
              <a:t>- </a:t>
            </a:r>
            <a:r>
              <a:rPr lang="ko-KR" altLang="en-US"/>
              <a:t>인터넷 상에서 </a:t>
            </a:r>
            <a:r>
              <a:rPr lang="en-US" altLang="ko-KR"/>
              <a:t>Video/Audio "data" 전송 하기 위한 protocol</a:t>
            </a:r>
            <a:r>
              <a:rPr lang="ko-KR" altLang="en-US"/>
              <a:t> </a:t>
            </a:r>
            <a:r>
              <a:rPr lang="ko-KR" altLang="en-US" sz="1600"/>
              <a:t>(</a:t>
            </a:r>
            <a:r>
              <a:rPr lang="en-US" altLang="ko-KR" sz="1600"/>
              <a:t>VoIP, VoD, </a:t>
            </a:r>
            <a:r>
              <a:rPr lang="ko-KR" altLang="en-US" sz="1600"/>
              <a:t>인터넷 방송 등.)</a:t>
            </a:r>
            <a:endParaRPr lang="ko-KR" altLang="en-US" sz="1600"/>
          </a:p>
          <a:p>
            <a:pPr>
              <a:defRPr lang="ko-KR" altLang="en-US"/>
            </a:pPr>
            <a:endParaRPr lang="ko-KR" altLang="en-US" sz="1600"/>
          </a:p>
          <a:p>
            <a:pPr>
              <a:defRPr lang="ko-KR" altLang="en-US"/>
            </a:pPr>
            <a:r>
              <a:rPr lang="ko-KR" altLang="en-US"/>
              <a:t>- 데이터의 </a:t>
            </a:r>
            <a:r>
              <a:rPr lang="ko-KR" altLang="en-US">
                <a:solidFill>
                  <a:srgbClr val="0000ff"/>
                </a:solidFill>
              </a:rPr>
              <a:t>`실시간 전달`</a:t>
            </a:r>
            <a:r>
              <a:rPr lang="ko-KR" altLang="en-US"/>
              <a:t> 및 </a:t>
            </a:r>
            <a:r>
              <a:rPr lang="ko-KR" altLang="en-US">
                <a:solidFill>
                  <a:srgbClr val="0000ff"/>
                </a:solidFill>
              </a:rPr>
              <a:t>`멀티캐스팅`</a:t>
            </a:r>
            <a:r>
              <a:rPr lang="ko-KR" altLang="en-US"/>
              <a:t>에 이용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기본적으로, RTP는 RTCP와 함께 사용됨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다른 프로토콜과는 달리 미리 예약된 포트(Well Known Port)를 사용하지 않음 (매 세션마다 할당되어 원격지에 </a:t>
            </a:r>
            <a:r>
              <a:rPr lang="en-US" altLang="ko-KR"/>
              <a:t>port</a:t>
            </a:r>
            <a:r>
              <a:rPr lang="ko-KR" altLang="en-US"/>
              <a:t>번호를 알린다.)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표준화된 </a:t>
            </a:r>
            <a:r>
              <a:rPr lang="en-US" altLang="ko-KR"/>
              <a:t>format</a:t>
            </a:r>
            <a:r>
              <a:rPr lang="ko-KR" altLang="en-US"/>
              <a:t> 뿐만 아니라 비표준화된 </a:t>
            </a:r>
            <a:r>
              <a:rPr lang="en-US" altLang="ko-KR"/>
              <a:t>Video/Audio</a:t>
            </a:r>
            <a:r>
              <a:rPr lang="ko-KR" altLang="en-US"/>
              <a:t> 형식도 전달 가능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헤더에는 </a:t>
            </a:r>
            <a:r>
              <a:rPr lang="en-US" altLang="ko-KR"/>
              <a:t>codec, sequence</a:t>
            </a:r>
            <a:r>
              <a:rPr lang="ko-KR" altLang="en-US"/>
              <a:t> 번호, </a:t>
            </a:r>
            <a:r>
              <a:rPr lang="en-US" altLang="ko-KR"/>
              <a:t>time stamp, SSRC</a:t>
            </a:r>
            <a:r>
              <a:rPr lang="ko-KR" altLang="en-US"/>
              <a:t> 정보를 제공한다.</a:t>
            </a:r>
            <a:endParaRPr lang="ko-KR" altLang="en-US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6785" y="276224"/>
            <a:ext cx="4245093" cy="343808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9878" y="3725861"/>
            <a:ext cx="3939784" cy="204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(2)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3060000" y="1188000"/>
            <a:ext cx="2041200" cy="47117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RTCP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720000" y="1619999"/>
            <a:ext cx="6840000" cy="419787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500"/>
              <a:t>- RTP 세션의 품질 제어를 위한 </a:t>
            </a:r>
            <a:r>
              <a:rPr lang="en-US" altLang="ko-KR" sz="1500" u="sng"/>
              <a:t>별도의 제어용 프로토콜</a:t>
            </a:r>
            <a:r>
              <a:rPr lang="en-US" altLang="ko-KR" sz="1500"/>
              <a:t> </a:t>
            </a:r>
            <a:endParaRPr lang="en-US" altLang="ko-KR" sz="1500"/>
          </a:p>
          <a:p>
            <a:pPr>
              <a:defRPr lang="ko-KR" altLang="en-US"/>
            </a:pPr>
            <a:endParaRPr lang="en-US" altLang="ko-KR" sz="1500"/>
          </a:p>
          <a:p>
            <a:pPr>
              <a:defRPr lang="ko-KR" altLang="en-US"/>
            </a:pPr>
            <a:r>
              <a:rPr lang="en-US" altLang="ko-KR" sz="1500"/>
              <a:t>- 네트워크 혼잡제어,흐름제어 등 서비스품질 제어</a:t>
            </a:r>
            <a:r>
              <a:rPr lang="ko-KR" altLang="en-US" sz="1500"/>
              <a:t>(</a:t>
            </a:r>
            <a:r>
              <a:rPr lang="en-US" altLang="ko-KR" sz="1500"/>
              <a:t>QoS</a:t>
            </a:r>
            <a:r>
              <a:rPr lang="ko-KR" altLang="en-US" sz="1500"/>
              <a:t>)</a:t>
            </a:r>
            <a:endParaRPr lang="ko-KR" altLang="en-US" sz="1500"/>
          </a:p>
          <a:p>
            <a:pPr>
              <a:defRPr lang="ko-KR" altLang="en-US"/>
            </a:pPr>
            <a:endParaRPr lang="en-US" altLang="ko-KR" sz="1500"/>
          </a:p>
          <a:p>
            <a:pPr>
              <a:defRPr lang="ko-KR" altLang="en-US"/>
            </a:pPr>
            <a:r>
              <a:rPr lang="en-US" altLang="ko-KR" sz="1500"/>
              <a:t>- 송신자는 주기적으로 모든 세션 참가자들에게 RTCP SR(송신자보고,Sender Report) 보냄, 각 참여자들은 이를 통해 RTP를 제어하는데 사용</a:t>
            </a:r>
            <a:endParaRPr lang="en-US" altLang="ko-KR" sz="1500"/>
          </a:p>
          <a:p>
            <a:pPr>
              <a:defRPr lang="ko-KR" altLang="en-US"/>
            </a:pPr>
            <a:endParaRPr lang="en-US" altLang="ko-KR" sz="1500"/>
          </a:p>
          <a:p>
            <a:pPr>
              <a:defRPr lang="ko-KR" altLang="en-US"/>
            </a:pPr>
            <a:r>
              <a:rPr lang="en-US" altLang="ko-KR" sz="1500"/>
              <a:t>- </a:t>
            </a:r>
            <a:r>
              <a:rPr lang="en-US" altLang="ko-KR" sz="1500" u="sng"/>
              <a:t>RTP와 쌍으로 존재</a:t>
            </a:r>
            <a:r>
              <a:rPr lang="en-US" altLang="ko-KR" sz="1500"/>
              <a:t>하며, 패킷 구조 및 포트 번호가 유사함(RTP는 단 방향, RTCP는 양 방향)</a:t>
            </a:r>
            <a:endParaRPr lang="en-US" altLang="ko-KR" sz="1500"/>
          </a:p>
          <a:p>
            <a:pPr>
              <a:defRPr lang="ko-KR" altLang="en-US"/>
            </a:pPr>
            <a:endParaRPr lang="en-US" altLang="ko-KR" sz="1500"/>
          </a:p>
          <a:p>
            <a:pPr>
              <a:defRPr lang="ko-KR" altLang="en-US"/>
            </a:pPr>
            <a:r>
              <a:rPr lang="en-US" altLang="ko-KR" sz="1500"/>
              <a:t>- Sender Report, Receiver Report, Source Description, Bye, Application Specific</a:t>
            </a:r>
            <a:r>
              <a:rPr lang="ko-KR" altLang="en-US" sz="1500"/>
              <a:t> 과 같은 </a:t>
            </a:r>
            <a:r>
              <a:rPr lang="en-US" altLang="ko-KR" sz="1500"/>
              <a:t>message type</a:t>
            </a:r>
            <a:r>
              <a:rPr lang="ko-KR" altLang="en-US" sz="1500"/>
              <a:t>이 있다.</a:t>
            </a:r>
            <a:endParaRPr lang="ko-KR" altLang="en-US" sz="15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- 송신 </a:t>
            </a:r>
            <a:r>
              <a:rPr lang="en-US" altLang="ko-KR" sz="1500"/>
              <a:t>media</a:t>
            </a:r>
            <a:r>
              <a:rPr lang="ko-KR" altLang="en-US" sz="1500"/>
              <a:t> 의 </a:t>
            </a:r>
            <a:r>
              <a:rPr lang="en-US" altLang="ko-KR" sz="1500"/>
              <a:t>RTP timestamp</a:t>
            </a:r>
            <a:r>
              <a:rPr lang="ko-KR" altLang="en-US" sz="1500"/>
              <a:t>와 절대적 시간과 </a:t>
            </a:r>
            <a:r>
              <a:rPr lang="en-US" altLang="ko-KR" sz="1500"/>
              <a:t>mapping</a:t>
            </a:r>
            <a:r>
              <a:rPr lang="ko-KR" altLang="en-US" sz="1500"/>
              <a:t> 정보, 송신한 </a:t>
            </a:r>
            <a:r>
              <a:rPr lang="en-US" altLang="ko-KR" sz="1500"/>
              <a:t>packet</a:t>
            </a:r>
            <a:r>
              <a:rPr lang="ko-KR" altLang="en-US" sz="1500"/>
              <a:t> 수를 수신측에 알림(</a:t>
            </a:r>
            <a:r>
              <a:rPr lang="en-US" altLang="ko-KR" sz="1500"/>
              <a:t>Sender Report</a:t>
            </a:r>
            <a:r>
              <a:rPr lang="ko-KR" altLang="en-US" sz="1500"/>
              <a:t>)</a:t>
            </a:r>
            <a:endParaRPr lang="ko-KR" altLang="en-US" sz="1500"/>
          </a:p>
          <a:p>
            <a:pPr>
              <a:defRPr lang="ko-KR" altLang="en-US"/>
            </a:pPr>
            <a:endParaRPr lang="ko-KR" altLang="en-US" sz="1500"/>
          </a:p>
          <a:p>
            <a:pPr>
              <a:defRPr lang="ko-KR" altLang="en-US"/>
            </a:pPr>
            <a:r>
              <a:rPr lang="ko-KR" altLang="en-US" sz="1500"/>
              <a:t>- 수신 </a:t>
            </a:r>
            <a:r>
              <a:rPr lang="en-US" altLang="ko-KR" sz="1500"/>
              <a:t>media</a:t>
            </a:r>
            <a:r>
              <a:rPr lang="ko-KR" altLang="en-US" sz="1500"/>
              <a:t>의 </a:t>
            </a:r>
            <a:r>
              <a:rPr lang="en-US" altLang="ko-KR" sz="1500"/>
              <a:t>jitter, packet loss</a:t>
            </a:r>
            <a:r>
              <a:rPr lang="ko-KR" altLang="en-US" sz="1500"/>
              <a:t>, </a:t>
            </a:r>
            <a:r>
              <a:rPr lang="en-US" altLang="ko-KR" sz="1500"/>
              <a:t>Round time delay estimation</a:t>
            </a:r>
            <a:r>
              <a:rPr lang="ko-KR" altLang="en-US" sz="1500"/>
              <a:t> 정보를 송신측에 알림</a:t>
            </a:r>
            <a:r>
              <a:rPr lang="en-US" altLang="ko-KR" sz="1500"/>
              <a:t>(Receiver Report)</a:t>
            </a:r>
            <a:endParaRPr lang="en-US" altLang="ko-KR" sz="1500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rcRect l="-2780" t="2150" r="-1320" b="-1690"/>
          <a:stretch>
            <a:fillRect/>
          </a:stretch>
        </p:blipFill>
        <p:spPr>
          <a:xfrm>
            <a:off x="7807133" y="624417"/>
            <a:ext cx="3767667" cy="2804583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77964" h="2806303">
                <a:moveTo>
                  <a:pt x="116735" y="21179"/>
                </a:moveTo>
                <a:cubicBezTo>
                  <a:pt x="144327" y="21179"/>
                  <a:pt x="501606" y="20472"/>
                  <a:pt x="530612" y="21179"/>
                </a:cubicBezTo>
                <a:cubicBezTo>
                  <a:pt x="559618" y="21884"/>
                  <a:pt x="472598" y="31063"/>
                  <a:pt x="551836" y="31769"/>
                </a:cubicBezTo>
                <a:cubicBezTo>
                  <a:pt x="631074" y="32475"/>
                  <a:pt x="1638532" y="32475"/>
                  <a:pt x="1719185" y="31769"/>
                </a:cubicBezTo>
                <a:cubicBezTo>
                  <a:pt x="1799838" y="31063"/>
                  <a:pt x="1755266" y="21884"/>
                  <a:pt x="1761634" y="21179"/>
                </a:cubicBezTo>
                <a:cubicBezTo>
                  <a:pt x="1768001" y="20472"/>
                  <a:pt x="1809743" y="21884"/>
                  <a:pt x="1814695" y="21179"/>
                </a:cubicBezTo>
                <a:cubicBezTo>
                  <a:pt x="1819648" y="20472"/>
                  <a:pt x="1831674" y="11295"/>
                  <a:pt x="1835920" y="10589"/>
                </a:cubicBezTo>
                <a:cubicBezTo>
                  <a:pt x="1840164" y="9883"/>
                  <a:pt x="1874830" y="11295"/>
                  <a:pt x="1878370" y="10589"/>
                </a:cubicBezTo>
                <a:cubicBezTo>
                  <a:pt x="1881906" y="9883"/>
                  <a:pt x="1766587" y="705"/>
                  <a:pt x="1888981" y="0"/>
                </a:cubicBezTo>
                <a:cubicBezTo>
                  <a:pt x="2011374" y="-706"/>
                  <a:pt x="3591893" y="-706"/>
                  <a:pt x="3714289" y="0"/>
                </a:cubicBezTo>
                <a:cubicBezTo>
                  <a:pt x="3836682" y="705"/>
                  <a:pt x="3724193" y="6353"/>
                  <a:pt x="3724900" y="10589"/>
                </a:cubicBezTo>
                <a:cubicBezTo>
                  <a:pt x="3725608" y="14825"/>
                  <a:pt x="3724193" y="59302"/>
                  <a:pt x="3724900" y="63538"/>
                </a:cubicBezTo>
                <a:cubicBezTo>
                  <a:pt x="3725608" y="67774"/>
                  <a:pt x="3734097" y="72716"/>
                  <a:pt x="3735513" y="74128"/>
                </a:cubicBezTo>
                <a:cubicBezTo>
                  <a:pt x="3736927" y="75540"/>
                  <a:pt x="3745418" y="81188"/>
                  <a:pt x="3746126" y="84718"/>
                </a:cubicBezTo>
                <a:cubicBezTo>
                  <a:pt x="3746832" y="88248"/>
                  <a:pt x="3745418" y="123547"/>
                  <a:pt x="3746126" y="127077"/>
                </a:cubicBezTo>
                <a:cubicBezTo>
                  <a:pt x="3746832" y="130607"/>
                  <a:pt x="3756031" y="114369"/>
                  <a:pt x="3756738" y="137667"/>
                </a:cubicBezTo>
                <a:cubicBezTo>
                  <a:pt x="3757445" y="160964"/>
                  <a:pt x="3757445" y="453244"/>
                  <a:pt x="3756738" y="476541"/>
                </a:cubicBezTo>
                <a:cubicBezTo>
                  <a:pt x="3756031" y="499839"/>
                  <a:pt x="3746832" y="484308"/>
                  <a:pt x="3746126" y="487131"/>
                </a:cubicBezTo>
                <a:cubicBezTo>
                  <a:pt x="3745418" y="489955"/>
                  <a:pt x="3746832" y="516077"/>
                  <a:pt x="3746126" y="518901"/>
                </a:cubicBezTo>
                <a:cubicBezTo>
                  <a:pt x="3745418" y="521724"/>
                  <a:pt x="3736219" y="525961"/>
                  <a:pt x="3735513" y="529491"/>
                </a:cubicBezTo>
                <a:cubicBezTo>
                  <a:pt x="3734805" y="533020"/>
                  <a:pt x="3736219" y="567614"/>
                  <a:pt x="3735513" y="571850"/>
                </a:cubicBezTo>
                <a:cubicBezTo>
                  <a:pt x="3734805" y="576086"/>
                  <a:pt x="3725608" y="590911"/>
                  <a:pt x="3724900" y="593029"/>
                </a:cubicBezTo>
                <a:cubicBezTo>
                  <a:pt x="3724193" y="595147"/>
                  <a:pt x="3726315" y="601501"/>
                  <a:pt x="3724900" y="603619"/>
                </a:cubicBezTo>
                <a:cubicBezTo>
                  <a:pt x="3723486" y="605738"/>
                  <a:pt x="3705090" y="619857"/>
                  <a:pt x="3703677" y="624799"/>
                </a:cubicBezTo>
                <a:cubicBezTo>
                  <a:pt x="3702261" y="629741"/>
                  <a:pt x="3704383" y="673512"/>
                  <a:pt x="3703677" y="677748"/>
                </a:cubicBezTo>
                <a:cubicBezTo>
                  <a:pt x="3702968" y="681984"/>
                  <a:pt x="3693771" y="685513"/>
                  <a:pt x="3693064" y="688338"/>
                </a:cubicBezTo>
                <a:cubicBezTo>
                  <a:pt x="3692357" y="691161"/>
                  <a:pt x="3693771" y="717283"/>
                  <a:pt x="3693064" y="720108"/>
                </a:cubicBezTo>
                <a:cubicBezTo>
                  <a:pt x="3692357" y="722931"/>
                  <a:pt x="3683158" y="727167"/>
                  <a:pt x="3682452" y="730697"/>
                </a:cubicBezTo>
                <a:cubicBezTo>
                  <a:pt x="3681745" y="734227"/>
                  <a:pt x="3683158" y="769526"/>
                  <a:pt x="3682452" y="773057"/>
                </a:cubicBezTo>
                <a:cubicBezTo>
                  <a:pt x="3681745" y="776586"/>
                  <a:pt x="3672545" y="749758"/>
                  <a:pt x="3671839" y="783646"/>
                </a:cubicBezTo>
                <a:cubicBezTo>
                  <a:pt x="3671132" y="817533"/>
                  <a:pt x="3671132" y="1247480"/>
                  <a:pt x="3671839" y="1281368"/>
                </a:cubicBezTo>
                <a:cubicBezTo>
                  <a:pt x="3672545" y="1315255"/>
                  <a:pt x="3681745" y="1289840"/>
                  <a:pt x="3682452" y="1291958"/>
                </a:cubicBezTo>
                <a:cubicBezTo>
                  <a:pt x="3683158" y="1294075"/>
                  <a:pt x="3681036" y="1310312"/>
                  <a:pt x="3682452" y="1313137"/>
                </a:cubicBezTo>
                <a:cubicBezTo>
                  <a:pt x="3683867" y="1315960"/>
                  <a:pt x="3702261" y="1331493"/>
                  <a:pt x="3703677" y="1334317"/>
                </a:cubicBezTo>
                <a:cubicBezTo>
                  <a:pt x="3705090" y="1337141"/>
                  <a:pt x="3702968" y="1352672"/>
                  <a:pt x="3703677" y="1355497"/>
                </a:cubicBezTo>
                <a:cubicBezTo>
                  <a:pt x="3704383" y="1358320"/>
                  <a:pt x="3712873" y="1374558"/>
                  <a:pt x="3714289" y="1376677"/>
                </a:cubicBezTo>
                <a:cubicBezTo>
                  <a:pt x="3715703" y="1378794"/>
                  <a:pt x="3722777" y="1385148"/>
                  <a:pt x="3724900" y="1387267"/>
                </a:cubicBezTo>
                <a:cubicBezTo>
                  <a:pt x="3727022" y="1389384"/>
                  <a:pt x="3744003" y="1402797"/>
                  <a:pt x="3746126" y="1408445"/>
                </a:cubicBezTo>
                <a:cubicBezTo>
                  <a:pt x="3748248" y="1414092"/>
                  <a:pt x="3756031" y="1465631"/>
                  <a:pt x="3756738" y="1471985"/>
                </a:cubicBezTo>
                <a:cubicBezTo>
                  <a:pt x="3757445" y="1478338"/>
                  <a:pt x="3756031" y="1500929"/>
                  <a:pt x="3756738" y="1503754"/>
                </a:cubicBezTo>
                <a:cubicBezTo>
                  <a:pt x="3757445" y="1506577"/>
                  <a:pt x="3766642" y="1510814"/>
                  <a:pt x="3767350" y="1514344"/>
                </a:cubicBezTo>
                <a:cubicBezTo>
                  <a:pt x="3768056" y="1517874"/>
                  <a:pt x="3766642" y="1553173"/>
                  <a:pt x="3767350" y="1556703"/>
                </a:cubicBezTo>
                <a:cubicBezTo>
                  <a:pt x="3768056" y="1560234"/>
                  <a:pt x="3777257" y="1548232"/>
                  <a:pt x="3777963" y="1567293"/>
                </a:cubicBezTo>
                <a:cubicBezTo>
                  <a:pt x="3778670" y="1586355"/>
                  <a:pt x="3778670" y="1822862"/>
                  <a:pt x="3777963" y="1842629"/>
                </a:cubicBezTo>
                <a:cubicBezTo>
                  <a:pt x="3777257" y="1862396"/>
                  <a:pt x="3768056" y="1858161"/>
                  <a:pt x="3767350" y="1863809"/>
                </a:cubicBezTo>
                <a:cubicBezTo>
                  <a:pt x="3766642" y="1869456"/>
                  <a:pt x="3768056" y="1922405"/>
                  <a:pt x="3767350" y="1927348"/>
                </a:cubicBezTo>
                <a:cubicBezTo>
                  <a:pt x="3766642" y="1932289"/>
                  <a:pt x="3758153" y="1936525"/>
                  <a:pt x="3756738" y="1937937"/>
                </a:cubicBezTo>
                <a:cubicBezTo>
                  <a:pt x="3755322" y="1939349"/>
                  <a:pt x="3746832" y="1943585"/>
                  <a:pt x="3746126" y="1948527"/>
                </a:cubicBezTo>
                <a:cubicBezTo>
                  <a:pt x="3745418" y="1953469"/>
                  <a:pt x="3746832" y="2007123"/>
                  <a:pt x="3746126" y="2012066"/>
                </a:cubicBezTo>
                <a:cubicBezTo>
                  <a:pt x="3745418" y="2017007"/>
                  <a:pt x="3736219" y="2020538"/>
                  <a:pt x="3735513" y="2022656"/>
                </a:cubicBezTo>
                <a:cubicBezTo>
                  <a:pt x="3734805" y="2024773"/>
                  <a:pt x="3736219" y="2041718"/>
                  <a:pt x="3735513" y="2043835"/>
                </a:cubicBezTo>
                <a:cubicBezTo>
                  <a:pt x="3734805" y="2045953"/>
                  <a:pt x="3725608" y="2051602"/>
                  <a:pt x="3724900" y="2054426"/>
                </a:cubicBezTo>
                <a:cubicBezTo>
                  <a:pt x="3724193" y="2057249"/>
                  <a:pt x="3725608" y="2082665"/>
                  <a:pt x="3724900" y="2086195"/>
                </a:cubicBezTo>
                <a:cubicBezTo>
                  <a:pt x="3724193" y="2089725"/>
                  <a:pt x="3715703" y="2103844"/>
                  <a:pt x="3714289" y="2107374"/>
                </a:cubicBezTo>
                <a:cubicBezTo>
                  <a:pt x="3712873" y="2110905"/>
                  <a:pt x="3704383" y="2132790"/>
                  <a:pt x="3703677" y="2139144"/>
                </a:cubicBezTo>
                <a:cubicBezTo>
                  <a:pt x="3702968" y="2145497"/>
                  <a:pt x="3704383" y="2197740"/>
                  <a:pt x="3703677" y="2202683"/>
                </a:cubicBezTo>
                <a:cubicBezTo>
                  <a:pt x="3702968" y="2207624"/>
                  <a:pt x="3694479" y="2177267"/>
                  <a:pt x="3693064" y="2213273"/>
                </a:cubicBezTo>
                <a:cubicBezTo>
                  <a:pt x="3691649" y="2249278"/>
                  <a:pt x="3683158" y="2706758"/>
                  <a:pt x="3682452" y="2742764"/>
                </a:cubicBezTo>
                <a:cubicBezTo>
                  <a:pt x="3681745" y="2778769"/>
                  <a:pt x="3683867" y="2751942"/>
                  <a:pt x="3682452" y="2753354"/>
                </a:cubicBezTo>
                <a:cubicBezTo>
                  <a:pt x="3681036" y="2754765"/>
                  <a:pt x="3663351" y="2762530"/>
                  <a:pt x="3661228" y="2763943"/>
                </a:cubicBezTo>
                <a:cubicBezTo>
                  <a:pt x="3659105" y="2765355"/>
                  <a:pt x="3652737" y="2773827"/>
                  <a:pt x="3650616" y="2774533"/>
                </a:cubicBezTo>
                <a:cubicBezTo>
                  <a:pt x="3648492" y="2775239"/>
                  <a:pt x="3631513" y="2773827"/>
                  <a:pt x="3629391" y="2774533"/>
                </a:cubicBezTo>
                <a:cubicBezTo>
                  <a:pt x="3627268" y="2775239"/>
                  <a:pt x="3620899" y="2783711"/>
                  <a:pt x="3618778" y="2785123"/>
                </a:cubicBezTo>
                <a:cubicBezTo>
                  <a:pt x="3616655" y="2786535"/>
                  <a:pt x="3600384" y="2794301"/>
                  <a:pt x="3597555" y="2795713"/>
                </a:cubicBezTo>
                <a:cubicBezTo>
                  <a:pt x="3594724" y="2797125"/>
                  <a:pt x="3623022" y="2805596"/>
                  <a:pt x="3576329" y="2806303"/>
                </a:cubicBezTo>
                <a:cubicBezTo>
                  <a:pt x="3529635" y="2807009"/>
                  <a:pt x="2943130" y="2807009"/>
                  <a:pt x="2897145" y="2806303"/>
                </a:cubicBezTo>
                <a:cubicBezTo>
                  <a:pt x="2851159" y="2805596"/>
                  <a:pt x="2890777" y="2796419"/>
                  <a:pt x="2886533" y="2795713"/>
                </a:cubicBezTo>
                <a:cubicBezTo>
                  <a:pt x="2882288" y="2795007"/>
                  <a:pt x="2838424" y="2796419"/>
                  <a:pt x="2833472" y="2795713"/>
                </a:cubicBezTo>
                <a:cubicBezTo>
                  <a:pt x="2828519" y="2795007"/>
                  <a:pt x="2814369" y="2785829"/>
                  <a:pt x="2812247" y="2785123"/>
                </a:cubicBezTo>
                <a:cubicBezTo>
                  <a:pt x="2810124" y="2784417"/>
                  <a:pt x="2803050" y="2785829"/>
                  <a:pt x="2801635" y="2785123"/>
                </a:cubicBezTo>
                <a:cubicBezTo>
                  <a:pt x="2800220" y="2784417"/>
                  <a:pt x="2803757" y="2775239"/>
                  <a:pt x="2791023" y="2774533"/>
                </a:cubicBezTo>
                <a:cubicBezTo>
                  <a:pt x="2778288" y="2773827"/>
                  <a:pt x="2624056" y="2775946"/>
                  <a:pt x="2610614" y="2774533"/>
                </a:cubicBezTo>
                <a:cubicBezTo>
                  <a:pt x="2597172" y="2773121"/>
                  <a:pt x="2606370" y="2755471"/>
                  <a:pt x="2589390" y="2753354"/>
                </a:cubicBezTo>
                <a:cubicBezTo>
                  <a:pt x="2572410" y="2751236"/>
                  <a:pt x="2382804" y="2744176"/>
                  <a:pt x="2355921" y="2742764"/>
                </a:cubicBezTo>
                <a:cubicBezTo>
                  <a:pt x="2329038" y="2741351"/>
                  <a:pt x="2200273" y="2732880"/>
                  <a:pt x="2186124" y="2732174"/>
                </a:cubicBezTo>
                <a:cubicBezTo>
                  <a:pt x="2171974" y="2731467"/>
                  <a:pt x="2147918" y="2732880"/>
                  <a:pt x="2143675" y="2732174"/>
                </a:cubicBezTo>
                <a:cubicBezTo>
                  <a:pt x="2139430" y="2731467"/>
                  <a:pt x="2124573" y="2722996"/>
                  <a:pt x="2122451" y="2721584"/>
                </a:cubicBezTo>
                <a:cubicBezTo>
                  <a:pt x="2120328" y="2720172"/>
                  <a:pt x="2114669" y="2711700"/>
                  <a:pt x="2111839" y="2710995"/>
                </a:cubicBezTo>
                <a:cubicBezTo>
                  <a:pt x="2109008" y="2710288"/>
                  <a:pt x="2083539" y="2711700"/>
                  <a:pt x="2080001" y="2710995"/>
                </a:cubicBezTo>
                <a:cubicBezTo>
                  <a:pt x="2076463" y="2710288"/>
                  <a:pt x="2061606" y="2701817"/>
                  <a:pt x="2058776" y="2700404"/>
                </a:cubicBezTo>
                <a:cubicBezTo>
                  <a:pt x="2055946" y="2698993"/>
                  <a:pt x="2039674" y="2690520"/>
                  <a:pt x="2037552" y="2689815"/>
                </a:cubicBezTo>
                <a:cubicBezTo>
                  <a:pt x="2035430" y="2689109"/>
                  <a:pt x="2028354" y="2690520"/>
                  <a:pt x="2026940" y="2689815"/>
                </a:cubicBezTo>
                <a:cubicBezTo>
                  <a:pt x="2025525" y="2689109"/>
                  <a:pt x="2017743" y="2679931"/>
                  <a:pt x="2016329" y="2679225"/>
                </a:cubicBezTo>
                <a:cubicBezTo>
                  <a:pt x="2014914" y="2678519"/>
                  <a:pt x="2007837" y="2679931"/>
                  <a:pt x="2005716" y="2679225"/>
                </a:cubicBezTo>
                <a:cubicBezTo>
                  <a:pt x="2003593" y="2678519"/>
                  <a:pt x="1986613" y="2670047"/>
                  <a:pt x="1984491" y="2668635"/>
                </a:cubicBezTo>
                <a:cubicBezTo>
                  <a:pt x="1982367" y="2667222"/>
                  <a:pt x="1975295" y="2659457"/>
                  <a:pt x="1973880" y="2658045"/>
                </a:cubicBezTo>
                <a:cubicBezTo>
                  <a:pt x="1972465" y="2656633"/>
                  <a:pt x="1964682" y="2648868"/>
                  <a:pt x="1963267" y="2647456"/>
                </a:cubicBezTo>
                <a:cubicBezTo>
                  <a:pt x="1961852" y="2646043"/>
                  <a:pt x="1953361" y="2638277"/>
                  <a:pt x="1952654" y="2636865"/>
                </a:cubicBezTo>
                <a:cubicBezTo>
                  <a:pt x="1951946" y="2635454"/>
                  <a:pt x="1953361" y="2628394"/>
                  <a:pt x="1952654" y="2626276"/>
                </a:cubicBezTo>
                <a:cubicBezTo>
                  <a:pt x="1951946" y="2624158"/>
                  <a:pt x="1942749" y="2607213"/>
                  <a:pt x="1942042" y="2605096"/>
                </a:cubicBezTo>
                <a:cubicBezTo>
                  <a:pt x="1941334" y="2602978"/>
                  <a:pt x="1942749" y="2596624"/>
                  <a:pt x="1942042" y="2594506"/>
                </a:cubicBezTo>
                <a:cubicBezTo>
                  <a:pt x="1941334" y="2592388"/>
                  <a:pt x="1932136" y="2615686"/>
                  <a:pt x="1931430" y="2573327"/>
                </a:cubicBezTo>
                <a:cubicBezTo>
                  <a:pt x="1930722" y="2530967"/>
                  <a:pt x="1932136" y="2000771"/>
                  <a:pt x="1931430" y="1959117"/>
                </a:cubicBezTo>
                <a:cubicBezTo>
                  <a:pt x="1930722" y="1917464"/>
                  <a:pt x="1922232" y="1949938"/>
                  <a:pt x="1920818" y="1948527"/>
                </a:cubicBezTo>
                <a:cubicBezTo>
                  <a:pt x="1919403" y="1947115"/>
                  <a:pt x="1910911" y="1941467"/>
                  <a:pt x="1910205" y="1937937"/>
                </a:cubicBezTo>
                <a:cubicBezTo>
                  <a:pt x="1909498" y="1934407"/>
                  <a:pt x="1910911" y="1899108"/>
                  <a:pt x="1910205" y="1895578"/>
                </a:cubicBezTo>
                <a:cubicBezTo>
                  <a:pt x="1909498" y="1892048"/>
                  <a:pt x="1900301" y="1887106"/>
                  <a:pt x="1899595" y="1884988"/>
                </a:cubicBezTo>
                <a:cubicBezTo>
                  <a:pt x="1898887" y="1882870"/>
                  <a:pt x="1900301" y="1865926"/>
                  <a:pt x="1899595" y="1863809"/>
                </a:cubicBezTo>
                <a:cubicBezTo>
                  <a:pt x="1898887" y="1861690"/>
                  <a:pt x="1891103" y="1853925"/>
                  <a:pt x="1888981" y="1853219"/>
                </a:cubicBezTo>
                <a:cubicBezTo>
                  <a:pt x="1886858" y="1852512"/>
                  <a:pt x="1869879" y="1854630"/>
                  <a:pt x="1867756" y="1853219"/>
                </a:cubicBezTo>
                <a:cubicBezTo>
                  <a:pt x="1865633" y="1851806"/>
                  <a:pt x="1858558" y="1834156"/>
                  <a:pt x="1857144" y="1832039"/>
                </a:cubicBezTo>
                <a:cubicBezTo>
                  <a:pt x="1855728" y="1829921"/>
                  <a:pt x="1847947" y="1822862"/>
                  <a:pt x="1846532" y="1821449"/>
                </a:cubicBezTo>
                <a:cubicBezTo>
                  <a:pt x="1845117" y="1820037"/>
                  <a:pt x="1845117" y="1811565"/>
                  <a:pt x="1835920" y="1810859"/>
                </a:cubicBezTo>
                <a:cubicBezTo>
                  <a:pt x="1826722" y="1810153"/>
                  <a:pt x="1718478" y="1812271"/>
                  <a:pt x="1708573" y="1810859"/>
                </a:cubicBezTo>
                <a:cubicBezTo>
                  <a:pt x="1698668" y="1809446"/>
                  <a:pt x="1690179" y="1791092"/>
                  <a:pt x="1687349" y="1789680"/>
                </a:cubicBezTo>
                <a:cubicBezTo>
                  <a:pt x="1684518" y="1788267"/>
                  <a:pt x="1668245" y="1790386"/>
                  <a:pt x="1666123" y="1789680"/>
                </a:cubicBezTo>
                <a:cubicBezTo>
                  <a:pt x="1664001" y="1788974"/>
                  <a:pt x="1666831" y="1779796"/>
                  <a:pt x="1655511" y="1779090"/>
                </a:cubicBezTo>
                <a:cubicBezTo>
                  <a:pt x="1644192" y="1778383"/>
                  <a:pt x="1510477" y="1779796"/>
                  <a:pt x="1496329" y="1779090"/>
                </a:cubicBezTo>
                <a:cubicBezTo>
                  <a:pt x="1482178" y="1778383"/>
                  <a:pt x="1448219" y="1769206"/>
                  <a:pt x="1443267" y="1768500"/>
                </a:cubicBezTo>
                <a:cubicBezTo>
                  <a:pt x="1438314" y="1767794"/>
                  <a:pt x="1424872" y="1769206"/>
                  <a:pt x="1422042" y="1768500"/>
                </a:cubicBezTo>
                <a:cubicBezTo>
                  <a:pt x="1419211" y="1767794"/>
                  <a:pt x="1407186" y="1758616"/>
                  <a:pt x="1400818" y="1757910"/>
                </a:cubicBezTo>
                <a:cubicBezTo>
                  <a:pt x="1394451" y="1757204"/>
                  <a:pt x="1333607" y="1758616"/>
                  <a:pt x="1326532" y="1757910"/>
                </a:cubicBezTo>
                <a:cubicBezTo>
                  <a:pt x="1319456" y="1757204"/>
                  <a:pt x="1298940" y="1748026"/>
                  <a:pt x="1294695" y="1747320"/>
                </a:cubicBezTo>
                <a:cubicBezTo>
                  <a:pt x="1290449" y="1746615"/>
                  <a:pt x="1266396" y="1748026"/>
                  <a:pt x="1262858" y="1747320"/>
                </a:cubicBezTo>
                <a:cubicBezTo>
                  <a:pt x="1259321" y="1746615"/>
                  <a:pt x="1248001" y="1737436"/>
                  <a:pt x="1241633" y="1736731"/>
                </a:cubicBezTo>
                <a:cubicBezTo>
                  <a:pt x="1235266" y="1736024"/>
                  <a:pt x="1173714" y="1737436"/>
                  <a:pt x="1167348" y="1736731"/>
                </a:cubicBezTo>
                <a:cubicBezTo>
                  <a:pt x="1160980" y="1736024"/>
                  <a:pt x="1156027" y="1726847"/>
                  <a:pt x="1146123" y="1726141"/>
                </a:cubicBezTo>
                <a:cubicBezTo>
                  <a:pt x="1136219" y="1725435"/>
                  <a:pt x="1028682" y="1726847"/>
                  <a:pt x="1018777" y="1726141"/>
                </a:cubicBezTo>
                <a:cubicBezTo>
                  <a:pt x="1008872" y="1725435"/>
                  <a:pt x="1001089" y="1716256"/>
                  <a:pt x="997551" y="1715551"/>
                </a:cubicBezTo>
                <a:cubicBezTo>
                  <a:pt x="994013" y="1714844"/>
                  <a:pt x="969960" y="1716256"/>
                  <a:pt x="965715" y="1715551"/>
                </a:cubicBezTo>
                <a:cubicBezTo>
                  <a:pt x="961471" y="1714844"/>
                  <a:pt x="938830" y="1705667"/>
                  <a:pt x="933878" y="1704961"/>
                </a:cubicBezTo>
                <a:cubicBezTo>
                  <a:pt x="928925" y="1704255"/>
                  <a:pt x="895673" y="1705667"/>
                  <a:pt x="891429" y="1704961"/>
                </a:cubicBezTo>
                <a:cubicBezTo>
                  <a:pt x="887184" y="1704255"/>
                  <a:pt x="873742" y="1695076"/>
                  <a:pt x="870205" y="1694370"/>
                </a:cubicBezTo>
                <a:cubicBezTo>
                  <a:pt x="866666" y="1693664"/>
                  <a:pt x="842612" y="1695076"/>
                  <a:pt x="838367" y="1694370"/>
                </a:cubicBezTo>
                <a:cubicBezTo>
                  <a:pt x="834122" y="1693664"/>
                  <a:pt x="812190" y="1684487"/>
                  <a:pt x="806531" y="1683781"/>
                </a:cubicBezTo>
                <a:cubicBezTo>
                  <a:pt x="800871" y="1683075"/>
                  <a:pt x="759129" y="1684487"/>
                  <a:pt x="753470" y="1683781"/>
                </a:cubicBezTo>
                <a:cubicBezTo>
                  <a:pt x="747810" y="1683075"/>
                  <a:pt x="727293" y="1673897"/>
                  <a:pt x="721632" y="1673192"/>
                </a:cubicBezTo>
                <a:cubicBezTo>
                  <a:pt x="715972" y="1672485"/>
                  <a:pt x="673524" y="1673897"/>
                  <a:pt x="668572" y="1673192"/>
                </a:cubicBezTo>
                <a:cubicBezTo>
                  <a:pt x="663619" y="1672485"/>
                  <a:pt x="650176" y="1664014"/>
                  <a:pt x="647347" y="1662602"/>
                </a:cubicBezTo>
                <a:cubicBezTo>
                  <a:pt x="644517" y="1661189"/>
                  <a:pt x="630366" y="1652718"/>
                  <a:pt x="626122" y="1652012"/>
                </a:cubicBezTo>
                <a:cubicBezTo>
                  <a:pt x="621877" y="1651306"/>
                  <a:pt x="589334" y="1652718"/>
                  <a:pt x="583674" y="1652012"/>
                </a:cubicBezTo>
                <a:cubicBezTo>
                  <a:pt x="578014" y="1651306"/>
                  <a:pt x="551130" y="1642128"/>
                  <a:pt x="541226" y="1641422"/>
                </a:cubicBezTo>
                <a:cubicBezTo>
                  <a:pt x="531321" y="1640716"/>
                  <a:pt x="442883" y="1642128"/>
                  <a:pt x="435101" y="1641422"/>
                </a:cubicBezTo>
                <a:cubicBezTo>
                  <a:pt x="427320" y="1640716"/>
                  <a:pt x="429442" y="1631538"/>
                  <a:pt x="424490" y="1630832"/>
                </a:cubicBezTo>
                <a:cubicBezTo>
                  <a:pt x="419537" y="1630126"/>
                  <a:pt x="366476" y="1632244"/>
                  <a:pt x="360816" y="1630832"/>
                </a:cubicBezTo>
                <a:cubicBezTo>
                  <a:pt x="355156" y="1629420"/>
                  <a:pt x="343129" y="1611065"/>
                  <a:pt x="339591" y="1609653"/>
                </a:cubicBezTo>
                <a:cubicBezTo>
                  <a:pt x="336053" y="1608240"/>
                  <a:pt x="312000" y="1610358"/>
                  <a:pt x="307756" y="1609653"/>
                </a:cubicBezTo>
                <a:cubicBezTo>
                  <a:pt x="303511" y="1608946"/>
                  <a:pt x="287238" y="1599768"/>
                  <a:pt x="275918" y="1599062"/>
                </a:cubicBezTo>
                <a:cubicBezTo>
                  <a:pt x="264598" y="1598356"/>
                  <a:pt x="148570" y="1599768"/>
                  <a:pt x="137959" y="1599062"/>
                </a:cubicBezTo>
                <a:cubicBezTo>
                  <a:pt x="127346" y="1598356"/>
                  <a:pt x="118857" y="1589178"/>
                  <a:pt x="116735" y="1588473"/>
                </a:cubicBezTo>
                <a:cubicBezTo>
                  <a:pt x="114612" y="1587767"/>
                  <a:pt x="108245" y="1589178"/>
                  <a:pt x="106123" y="1588473"/>
                </a:cubicBezTo>
                <a:cubicBezTo>
                  <a:pt x="104000" y="1587767"/>
                  <a:pt x="87019" y="1579295"/>
                  <a:pt x="84897" y="1577883"/>
                </a:cubicBezTo>
                <a:cubicBezTo>
                  <a:pt x="82775" y="1576471"/>
                  <a:pt x="77823" y="1567999"/>
                  <a:pt x="74285" y="1567293"/>
                </a:cubicBezTo>
                <a:cubicBezTo>
                  <a:pt x="70748" y="1566587"/>
                  <a:pt x="35374" y="1567999"/>
                  <a:pt x="31836" y="1567293"/>
                </a:cubicBezTo>
                <a:cubicBezTo>
                  <a:pt x="28299" y="1566587"/>
                  <a:pt x="21931" y="1561645"/>
                  <a:pt x="21224" y="1556703"/>
                </a:cubicBezTo>
                <a:cubicBezTo>
                  <a:pt x="20516" y="1551761"/>
                  <a:pt x="21931" y="1498106"/>
                  <a:pt x="21224" y="1493164"/>
                </a:cubicBezTo>
                <a:cubicBezTo>
                  <a:pt x="20516" y="1488222"/>
                  <a:pt x="11320" y="1486105"/>
                  <a:pt x="10612" y="1482575"/>
                </a:cubicBezTo>
                <a:cubicBezTo>
                  <a:pt x="9904" y="1479045"/>
                  <a:pt x="11320" y="1445157"/>
                  <a:pt x="10612" y="1440216"/>
                </a:cubicBezTo>
                <a:cubicBezTo>
                  <a:pt x="9904" y="1435274"/>
                  <a:pt x="707" y="1440920"/>
                  <a:pt x="0" y="1408445"/>
                </a:cubicBezTo>
                <a:cubicBezTo>
                  <a:pt x="-707" y="1375970"/>
                  <a:pt x="-707" y="984147"/>
                  <a:pt x="0" y="953083"/>
                </a:cubicBezTo>
                <a:cubicBezTo>
                  <a:pt x="707" y="922020"/>
                  <a:pt x="9904" y="958025"/>
                  <a:pt x="10612" y="942494"/>
                </a:cubicBezTo>
                <a:cubicBezTo>
                  <a:pt x="11320" y="926962"/>
                  <a:pt x="9904" y="737051"/>
                  <a:pt x="10612" y="720108"/>
                </a:cubicBezTo>
                <a:cubicBezTo>
                  <a:pt x="11320" y="703163"/>
                  <a:pt x="19808" y="693279"/>
                  <a:pt x="21224" y="688338"/>
                </a:cubicBezTo>
                <a:cubicBezTo>
                  <a:pt x="22639" y="683396"/>
                  <a:pt x="31128" y="663628"/>
                  <a:pt x="31836" y="645978"/>
                </a:cubicBezTo>
                <a:cubicBezTo>
                  <a:pt x="32544" y="628328"/>
                  <a:pt x="31128" y="439124"/>
                  <a:pt x="31836" y="423592"/>
                </a:cubicBezTo>
                <a:cubicBezTo>
                  <a:pt x="32544" y="408060"/>
                  <a:pt x="41741" y="423592"/>
                  <a:pt x="42449" y="413002"/>
                </a:cubicBezTo>
                <a:cubicBezTo>
                  <a:pt x="43156" y="402413"/>
                  <a:pt x="41741" y="275335"/>
                  <a:pt x="42449" y="264745"/>
                </a:cubicBezTo>
                <a:cubicBezTo>
                  <a:pt x="43156" y="254155"/>
                  <a:pt x="52353" y="257685"/>
                  <a:pt x="53060" y="254155"/>
                </a:cubicBezTo>
                <a:cubicBezTo>
                  <a:pt x="53768" y="250625"/>
                  <a:pt x="52353" y="216031"/>
                  <a:pt x="53060" y="211796"/>
                </a:cubicBezTo>
                <a:cubicBezTo>
                  <a:pt x="53768" y="207559"/>
                  <a:pt x="62966" y="193440"/>
                  <a:pt x="63674" y="190616"/>
                </a:cubicBezTo>
                <a:cubicBezTo>
                  <a:pt x="64380" y="187792"/>
                  <a:pt x="62966" y="172967"/>
                  <a:pt x="63674" y="169437"/>
                </a:cubicBezTo>
                <a:cubicBezTo>
                  <a:pt x="64380" y="165906"/>
                  <a:pt x="73578" y="142609"/>
                  <a:pt x="74285" y="137667"/>
                </a:cubicBezTo>
                <a:cubicBezTo>
                  <a:pt x="74992" y="132725"/>
                  <a:pt x="73578" y="98838"/>
                  <a:pt x="74285" y="95308"/>
                </a:cubicBezTo>
                <a:cubicBezTo>
                  <a:pt x="74992" y="91778"/>
                  <a:pt x="83483" y="88248"/>
                  <a:pt x="84897" y="84718"/>
                </a:cubicBezTo>
                <a:cubicBezTo>
                  <a:pt x="86312" y="81188"/>
                  <a:pt x="94094" y="45889"/>
                  <a:pt x="95510" y="42359"/>
                </a:cubicBezTo>
                <a:cubicBezTo>
                  <a:pt x="96925" y="38829"/>
                  <a:pt x="104707" y="33181"/>
                  <a:pt x="106123" y="31769"/>
                </a:cubicBezTo>
                <a:cubicBezTo>
                  <a:pt x="107537" y="30357"/>
                  <a:pt x="113905" y="22590"/>
                  <a:pt x="116735" y="21179"/>
                </a:cubicBezTo>
                <a:cubicBezTo>
                  <a:pt x="119565" y="19767"/>
                  <a:pt x="144325" y="11295"/>
                  <a:pt x="148570" y="10589"/>
                </a:cubicBezTo>
                <a:cubicBezTo>
                  <a:pt x="152815" y="9883"/>
                  <a:pt x="178285" y="10589"/>
                  <a:pt x="116735" y="21179"/>
                </a:cubicBezTo>
                <a:close/>
              </a:path>
            </a:pathLst>
          </a:cu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27768" y="3933652"/>
            <a:ext cx="4599709" cy="1586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848791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51" y="557454"/>
            <a:ext cx="46748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3. RTP, RTCP, RTSP</a:t>
            </a:r>
            <a:r>
              <a:rPr lang="ko-KR" altLang="en-US" sz="2000" b="0" spc="300">
                <a:latin typeface="-윤고딕310"/>
                <a:ea typeface="-윤고딕310"/>
              </a:rPr>
              <a:t> 소개 - (3)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2461656" y="1213256"/>
            <a:ext cx="2041201" cy="4716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/>
              <a:t>RTSP</a:t>
            </a:r>
            <a:r>
              <a:rPr lang="ko-KR" altLang="en-US"/>
              <a:t> </a:t>
            </a:r>
            <a:r>
              <a:rPr lang="en-US" altLang="ko-KR"/>
              <a:t>Protocol</a:t>
            </a:r>
            <a:endParaRPr lang="en-US" altLang="ko-KR"/>
          </a:p>
        </p:txBody>
      </p:sp>
      <p:sp>
        <p:nvSpPr>
          <p:cNvPr id="46" name=""/>
          <p:cNvSpPr txBox="1"/>
          <p:nvPr/>
        </p:nvSpPr>
        <p:spPr>
          <a:xfrm>
            <a:off x="121655" y="1645256"/>
            <a:ext cx="6840001" cy="37448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사용자가 재생을 제어할 수 있도록 , 미디어 플레이어와 서버 사이에 재생 제어 정보를 교환하는 프로토콜 (</a:t>
            </a:r>
            <a:r>
              <a:rPr lang="en-US" altLang="ko-KR" sz="1600"/>
              <a:t>streaming protocol</a:t>
            </a:r>
            <a:r>
              <a:rPr lang="ko-KR" altLang="en-US" sz="1600"/>
              <a:t>)</a:t>
            </a:r>
            <a:endParaRPr lang="ko-KR" altLang="en-US" sz="1600"/>
          </a:p>
          <a:p>
            <a:pPr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여러 프로토콜들이 관련됨</a:t>
            </a:r>
            <a:r>
              <a:rPr lang="ko-KR" altLang="en-US" sz="1600"/>
              <a:t> : </a:t>
            </a:r>
            <a:r>
              <a:rPr lang="en-US" altLang="ko-KR" sz="1600"/>
              <a:t>multimedia</a:t>
            </a:r>
            <a:r>
              <a:rPr lang="ko-KR" altLang="en-US" sz="1600"/>
              <a:t> </a:t>
            </a:r>
            <a:r>
              <a:rPr lang="en-US" altLang="ko-KR" sz="1600"/>
              <a:t>data </a:t>
            </a:r>
            <a:r>
              <a:rPr lang="ko-KR" altLang="en-US" sz="1600"/>
              <a:t>실시간 전송 메카니즘은 </a:t>
            </a:r>
            <a:r>
              <a:rPr lang="en-US" altLang="ko-KR" sz="1600"/>
              <a:t>RTP/RTCP</a:t>
            </a:r>
            <a:r>
              <a:rPr lang="ko-KR" altLang="en-US" sz="1600"/>
              <a:t>에 기본을 두고, </a:t>
            </a:r>
            <a:r>
              <a:rPr lang="en-US" altLang="ko-KR" sz="1600"/>
              <a:t>TCP</a:t>
            </a:r>
            <a:r>
              <a:rPr lang="ko-KR" altLang="en-US" sz="1600"/>
              <a:t> 또는 </a:t>
            </a:r>
            <a:r>
              <a:rPr lang="en-US" altLang="ko-KR" sz="1600"/>
              <a:t>UDP</a:t>
            </a:r>
            <a:r>
              <a:rPr lang="ko-KR" altLang="en-US" sz="1600"/>
              <a:t> 등 다양한 전송 </a:t>
            </a:r>
            <a:r>
              <a:rPr lang="en-US" altLang="ko-KR" sz="1600"/>
              <a:t>protocol</a:t>
            </a:r>
            <a:r>
              <a:rPr lang="ko-KR" altLang="en-US" sz="1600"/>
              <a:t>위에서 동작 가능</a:t>
            </a:r>
            <a:endParaRPr lang="ko-KR" altLang="en-US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클라이언트/서버 형태로 동작 (구조,문법,동작방식이 HTTP 와 매우 유사)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RTP,RTCP와는 다른 채널 사용 (데이터 전송 포트와 다른 포트번호로써 554번 사용</a:t>
            </a:r>
            <a:r>
              <a:rPr lang="ko-KR" altLang="en-US" sz="1600"/>
              <a:t> - 대역외(</a:t>
            </a:r>
            <a:r>
              <a:rPr lang="en-US" altLang="ko-KR" sz="1600"/>
              <a:t>out-of-band</a:t>
            </a:r>
            <a:r>
              <a:rPr lang="ko-KR" altLang="en-US" sz="1600"/>
              <a:t>) 프로토콜</a:t>
            </a:r>
            <a:r>
              <a:rPr lang="en-US" altLang="ko-KR" sz="1600"/>
              <a:t>)</a:t>
            </a:r>
            <a:endParaRPr lang="en-US" altLang="ko-KR" sz="1600"/>
          </a:p>
          <a:p>
            <a:pPr>
              <a:defRPr lang="ko-KR" altLang="en-US"/>
            </a:pPr>
            <a:endParaRPr lang="en-US" altLang="ko-KR" sz="1600"/>
          </a:p>
          <a:p>
            <a:pPr>
              <a:defRPr lang="ko-KR" altLang="en-US"/>
            </a:pPr>
            <a:r>
              <a:rPr lang="en-US" altLang="ko-KR" sz="1600"/>
              <a:t>- </a:t>
            </a:r>
            <a:r>
              <a:rPr lang="ko-KR" altLang="en-US" sz="1600"/>
              <a:t>Setup(연결설정), Play(재생), Forward, Rewind, Pause(일시멈춤), Stop(완전정지),</a:t>
            </a:r>
            <a:r>
              <a:rPr lang="en-US" altLang="ko-KR" sz="1600"/>
              <a:t> </a:t>
            </a:r>
            <a:r>
              <a:rPr lang="ko-KR" altLang="en-US" sz="1600"/>
              <a:t>Resume(다시시작), Record, Teardown(연결해제) 와</a:t>
            </a:r>
            <a:r>
              <a:rPr lang="en-US" altLang="ko-KR" sz="1600"/>
              <a:t> </a:t>
            </a:r>
            <a:r>
              <a:rPr lang="ko-KR" altLang="en-US" sz="1600"/>
              <a:t>같은 </a:t>
            </a:r>
            <a:r>
              <a:rPr lang="en-US" altLang="ko-KR" sz="1600"/>
              <a:t>message type</a:t>
            </a:r>
            <a:r>
              <a:rPr lang="ko-KR" altLang="en-US" sz="1600"/>
              <a:t>이 있다.</a:t>
            </a:r>
            <a:endParaRPr lang="ko-KR" altLang="en-US" sz="1600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30796" y="1198245"/>
            <a:ext cx="4979364" cy="4461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>
          <a:xfrm rot="19322388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" name="Freeform 47"/>
          <p:cNvSpPr/>
          <p:nvPr/>
        </p:nvSpPr>
        <p:spPr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4946" y="557454"/>
            <a:ext cx="18268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0" spc="300">
                <a:latin typeface="-윤고딕310"/>
                <a:ea typeface="-윤고딕310"/>
              </a:rPr>
              <a:t>4. </a:t>
            </a:r>
            <a:r>
              <a:rPr lang="ko-KR" altLang="en-US" sz="2000" b="0" spc="300">
                <a:latin typeface="-윤고딕310"/>
                <a:ea typeface="-윤고딕310"/>
              </a:rPr>
              <a:t>개발 방향</a:t>
            </a:r>
            <a:endParaRPr lang="ko-KR" altLang="en-US" sz="2000" b="0" spc="300">
              <a:latin typeface="-윤고딕310"/>
              <a:ea typeface="-윤고딕310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38159" y="927217"/>
            <a:ext cx="2286000" cy="1280159"/>
          </a:xfrm>
          <a:prstGeom prst="rect">
            <a:avLst/>
          </a:prstGeom>
        </p:spPr>
      </p:pic>
      <p:sp>
        <p:nvSpPr>
          <p:cNvPr id="98" name=""/>
          <p:cNvSpPr txBox="1"/>
          <p:nvPr/>
        </p:nvSpPr>
        <p:spPr>
          <a:xfrm>
            <a:off x="1147329" y="1731817"/>
            <a:ext cx="5715000" cy="25525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/>
              <a:t>- python</a:t>
            </a:r>
            <a:r>
              <a:rPr lang="ko-KR" altLang="en-US"/>
              <a:t>의 </a:t>
            </a:r>
            <a:r>
              <a:rPr lang="en-US" altLang="ko-KR"/>
              <a:t>framework</a:t>
            </a:r>
            <a:r>
              <a:rPr lang="ko-KR" altLang="en-US"/>
              <a:t> 중 하나인 </a:t>
            </a:r>
            <a:r>
              <a:rPr lang="en-US" altLang="ko-KR"/>
              <a:t>Flask</a:t>
            </a:r>
            <a:r>
              <a:rPr lang="ko-KR" altLang="en-US"/>
              <a:t>를 이용하여 </a:t>
            </a:r>
            <a:r>
              <a:rPr lang="en-US" altLang="ko-KR"/>
              <a:t>video streaming web service</a:t>
            </a:r>
            <a:r>
              <a:rPr lang="ko-KR" altLang="en-US"/>
              <a:t> 제공한다.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이용자가 </a:t>
            </a:r>
            <a:r>
              <a:rPr lang="en-US" altLang="ko-KR"/>
              <a:t>web browser</a:t>
            </a:r>
            <a:r>
              <a:rPr lang="ko-KR" altLang="en-US"/>
              <a:t>에서 동영상을 </a:t>
            </a:r>
            <a:r>
              <a:rPr lang="en-US" altLang="ko-KR"/>
              <a:t>streaming</a:t>
            </a:r>
            <a:r>
              <a:rPr lang="ko-KR" altLang="en-US"/>
              <a:t> 할 수 있도록 </a:t>
            </a:r>
            <a:r>
              <a:rPr lang="en-US" altLang="ko-KR"/>
              <a:t>web browser</a:t>
            </a:r>
            <a:r>
              <a:rPr lang="ko-KR" altLang="en-US"/>
              <a:t>는 </a:t>
            </a:r>
            <a:r>
              <a:rPr lang="en-US" altLang="ko-KR"/>
              <a:t>HTML5</a:t>
            </a:r>
            <a:r>
              <a:rPr lang="ko-KR" altLang="en-US"/>
              <a:t>를 이용한다.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- </a:t>
            </a:r>
            <a:r>
              <a:rPr lang="en-US" altLang="ko-KR"/>
              <a:t>web server</a:t>
            </a:r>
            <a:r>
              <a:rPr lang="ko-KR" altLang="en-US"/>
              <a:t>에서는 </a:t>
            </a:r>
            <a:r>
              <a:rPr lang="en-US" altLang="ko-KR"/>
              <a:t>web browser(client)</a:t>
            </a:r>
            <a:r>
              <a:rPr lang="ko-KR" altLang="en-US"/>
              <a:t>와 </a:t>
            </a:r>
            <a:r>
              <a:rPr lang="en-US" altLang="ko-KR"/>
              <a:t>HTTP</a:t>
            </a:r>
            <a:r>
              <a:rPr lang="ko-KR" altLang="en-US"/>
              <a:t> 통신을 하고, </a:t>
            </a:r>
            <a:r>
              <a:rPr lang="en-US" altLang="ko-KR"/>
              <a:t>Media server</a:t>
            </a:r>
            <a:r>
              <a:rPr lang="ko-KR" altLang="en-US"/>
              <a:t>에서 </a:t>
            </a:r>
            <a:r>
              <a:rPr lang="en-US" altLang="ko-KR"/>
              <a:t>Media palyer(client)</a:t>
            </a:r>
            <a:r>
              <a:rPr lang="ko-KR" altLang="en-US"/>
              <a:t>와 </a:t>
            </a:r>
            <a:r>
              <a:rPr lang="en-US" altLang="ko-KR"/>
              <a:t>RTP/RTSP</a:t>
            </a:r>
            <a:r>
              <a:rPr lang="ko-KR" altLang="en-US"/>
              <a:t>를 이용하여 </a:t>
            </a:r>
            <a:r>
              <a:rPr lang="en-US" altLang="ko-KR"/>
              <a:t>streaming service</a:t>
            </a:r>
            <a:r>
              <a:rPr lang="ko-KR" altLang="en-US"/>
              <a:t>를 제공한다.</a:t>
            </a:r>
            <a:endParaRPr lang="ko-KR" altLang="en-US"/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5750" y="2593397"/>
            <a:ext cx="1671205" cy="1671205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0476" y="2809702"/>
            <a:ext cx="1905000" cy="1584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655</ep:Words>
  <ep:PresentationFormat>와이드스크린</ep:PresentationFormat>
  <ep:Paragraphs>80</ep:Paragraphs>
  <ep:Slides>10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0906.0000.01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2016-04-07T16:40:18.000</dcterms:created>
  <dc:creator>Kang</dc:creator>
  <cp:lastModifiedBy>jme97</cp:lastModifiedBy>
  <dcterms:modified xsi:type="dcterms:W3CDTF">2018-10-11T05:29:56.775</dcterms:modified>
  <cp:revision>109</cp:revision>
  <dc:title>PowerPoint 프레젠테이션</dc:title>
</cp:coreProperties>
</file>